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333" r:id="rId12"/>
    <p:sldId id="299" r:id="rId13"/>
    <p:sldId id="302" r:id="rId14"/>
    <p:sldId id="264" r:id="rId15"/>
    <p:sldId id="266" r:id="rId16"/>
    <p:sldId id="334"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070B749E-E4DE-4222-92A8-76C04DC49FBD}" v="1185" dt="2022-11-02T17:34:02.813"/>
    <p1510:client id="{102B6D23-DD0E-4E77-A08C-052268E9717A}" v="54" dt="2022-11-01T05:53:09.065"/>
    <p1510:client id="{10340FDF-B15C-4CFF-B487-146F9B98A252}" v="28" dt="2021-08-10T21:47:37.589"/>
    <p1510:client id="{2F24504A-2C7F-46C5-BAF4-A21AC483BADD}" v="17" dt="2022-11-01T05:34:06.428"/>
    <p1510:client id="{38E93B8F-FF01-4E45-83FB-D2A0637A9305}" v="156" dt="2022-10-24T16:29:22.223"/>
    <p1510:client id="{3BA0D230-C853-4667-83F9-D85E65BD4B24}" v="2" dt="2021-08-19T16:32:24.566"/>
    <p1510:client id="{3CC867BA-FF3B-4983-BEC4-22D95D144D70}" v="42" dt="2022-11-06T18:50:53.515"/>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8E827088-359E-496C-AF7B-A24B5AE5E36A}" v="86" dt="2022-11-01T15:20:51.203"/>
    <p1510:client id="{998F4E3E-1A76-4A6B-98B6-08752F3768B3}" v="4" dt="2021-08-10T21:41:11.021"/>
    <p1510:client id="{9F30A1D2-6717-426C-A658-3A50309723ED}" v="4" dt="2021-08-10T21:42:35.526"/>
    <p1510:client id="{A624AB74-A3DD-40EC-8A83-DB7C88ED1C60}" v="266" dt="2022-10-25T16:33:28.617"/>
    <p1510:client id="{A6BBD95F-57C5-4B81-BACB-F1772A766A29}" v="1176" dt="2022-11-09T16:10:28.731"/>
    <p1510:client id="{B63C8988-E1D3-4A52-8229-FA8C5EBD2ECD}" v="357" dt="2021-08-19T14:01:44.876"/>
    <p1510:client id="{C083896D-BE66-E85C-897C-A6AD0DF65F8C}" v="2226" dt="2021-07-13T17:34:38.142"/>
    <p1510:client id="{C533C7BF-B283-4ED4-888A-C8345B0F803A}" v="307" dt="2022-11-14T17:16:43.224"/>
    <p1510:client id="{C5492D93-9985-4AFD-8BEF-E651D705DAB9}" v="115" dt="2022-10-29T05:04:14.905"/>
    <p1510:client id="{CC69BAD0-B878-4D5F-9EDC-F1CFB63E14B5}" v="190" dt="2021-08-18T18:06:57.811"/>
    <p1510:client id="{D1761A89-1727-4312-9A99-FDB6DB404D1B}" v="687" dt="2022-10-26T16:57:02.390"/>
    <p1510:client id="{D401EC3F-8DF4-47B8-AC79-75D7E0463E19}" v="75" dt="2022-10-31T04:05:12.956"/>
    <p1510:client id="{D62BB49A-8237-47B0-A1BA-D55F9C6C4445}" v="2611" dt="2022-11-05T17:04:49.263"/>
    <p1510:client id="{DEC44626-F74F-4EA3-9EF6-8989C8DF28E6}" v="2142" dt="2022-11-02T15:23:08.359"/>
    <p1510:client id="{E5E6448E-0E6F-4754-8C55-8AF93B89F3F9}" v="274" dt="2022-11-03T15:13:50.84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9.xml" Id="rId13" /><Relationship Type="http://schemas.openxmlformats.org/officeDocument/2006/relationships/slide" Target="slides/slide14.xml" Id="rId18" /><Relationship Type="http://schemas.openxmlformats.org/officeDocument/2006/relationships/slide" Target="slides/slide22.xml" Id="rId26" /><Relationship Type="http://schemas.openxmlformats.org/officeDocument/2006/relationships/slide" Target="slides/slide35.xml" Id="rId39" /><Relationship Type="http://schemas.openxmlformats.org/officeDocument/2006/relationships/slide" Target="slides/slide17.xml" Id="rId21" /><Relationship Type="http://schemas.openxmlformats.org/officeDocument/2006/relationships/slide" Target="slides/slide30.xml" Id="rId34" /><Relationship Type="http://schemas.openxmlformats.org/officeDocument/2006/relationships/slide" Target="slides/slide38.xml" Id="rId42" /><Relationship Type="http://schemas.openxmlformats.org/officeDocument/2006/relationships/slide" Target="slides/slide43.xml" Id="rId47" /><Relationship Type="http://schemas.openxmlformats.org/officeDocument/2006/relationships/slide" Target="slides/slide46.xml" Id="rId50" /><Relationship Type="http://schemas.openxmlformats.org/officeDocument/2006/relationships/commentAuthors" Target="commentAuthors.xml" Id="rId55" /><Relationship Type="http://schemas.openxmlformats.org/officeDocument/2006/relationships/slide" Target="slides/slide3.xml" Id="rId7" /><Relationship Type="http://schemas.openxmlformats.org/officeDocument/2006/relationships/customXml" Target="../customXml/item2.xml" Id="rId2" /><Relationship Type="http://schemas.openxmlformats.org/officeDocument/2006/relationships/slide" Target="slides/slide12.xml" Id="rId16" /><Relationship Type="http://schemas.openxmlformats.org/officeDocument/2006/relationships/slide" Target="slides/slide25.xml" Id="rId29" /><Relationship Type="http://schemas.openxmlformats.org/officeDocument/2006/relationships/slide" Target="slides/slide7.xml" Id="rId11" /><Relationship Type="http://schemas.openxmlformats.org/officeDocument/2006/relationships/slide" Target="slides/slide20.xml" Id="rId24" /><Relationship Type="http://schemas.openxmlformats.org/officeDocument/2006/relationships/slide" Target="slides/slide28.xml" Id="rId32" /><Relationship Type="http://schemas.openxmlformats.org/officeDocument/2006/relationships/slide" Target="slides/slide33.xml" Id="rId37" /><Relationship Type="http://schemas.openxmlformats.org/officeDocument/2006/relationships/slide" Target="slides/slide36.xml" Id="rId40" /><Relationship Type="http://schemas.openxmlformats.org/officeDocument/2006/relationships/slide" Target="slides/slide41.xml" Id="rId45" /><Relationship Type="http://schemas.openxmlformats.org/officeDocument/2006/relationships/notesMaster" Target="notesMasters/notesMaster1.xml" Id="rId53" /><Relationship Type="http://schemas.openxmlformats.org/officeDocument/2006/relationships/theme" Target="theme/theme1.xml" Id="rId58" /><Relationship Type="http://schemas.openxmlformats.org/officeDocument/2006/relationships/slide" Target="slides/slide1.xml" Id="rId5" /><Relationship Type="http://schemas.microsoft.com/office/2015/10/relationships/revisionInfo" Target="revisionInfo.xml" Id="rId61" /><Relationship Type="http://schemas.openxmlformats.org/officeDocument/2006/relationships/slide" Target="slides/slide15.xml" Id="rId19" /><Relationship Type="http://schemas.openxmlformats.org/officeDocument/2006/relationships/slide" Target="slides/slide10.xml" Id="rId14" /><Relationship Type="http://schemas.openxmlformats.org/officeDocument/2006/relationships/slide" Target="slides/slide18.xml" Id="rId22" /><Relationship Type="http://schemas.openxmlformats.org/officeDocument/2006/relationships/slide" Target="slides/slide23.xml" Id="rId27" /><Relationship Type="http://schemas.openxmlformats.org/officeDocument/2006/relationships/slide" Target="slides/slide26.xml" Id="rId30" /><Relationship Type="http://schemas.openxmlformats.org/officeDocument/2006/relationships/slide" Target="slides/slide31.xml" Id="rId35" /><Relationship Type="http://schemas.openxmlformats.org/officeDocument/2006/relationships/slide" Target="slides/slide39.xml" Id="rId43" /><Relationship Type="http://schemas.openxmlformats.org/officeDocument/2006/relationships/slide" Target="slides/slide44.xml" Id="rId48" /><Relationship Type="http://schemas.openxmlformats.org/officeDocument/2006/relationships/presProps" Target="presProps.xml" Id="rId56" /><Relationship Type="http://schemas.openxmlformats.org/officeDocument/2006/relationships/slide" Target="slides/slide4.xml" Id="rId8" /><Relationship Type="http://schemas.openxmlformats.org/officeDocument/2006/relationships/slide" Target="slides/slide47.xml" Id="rId51" /><Relationship Type="http://schemas.openxmlformats.org/officeDocument/2006/relationships/customXml" Target="../customXml/item3.xml" Id="rId3" /><Relationship Type="http://schemas.openxmlformats.org/officeDocument/2006/relationships/slide" Target="slides/slide8.xml" Id="rId12" /><Relationship Type="http://schemas.openxmlformats.org/officeDocument/2006/relationships/slide" Target="slides/slide13.xml" Id="rId17" /><Relationship Type="http://schemas.openxmlformats.org/officeDocument/2006/relationships/slide" Target="slides/slide21.xml" Id="rId25" /><Relationship Type="http://schemas.openxmlformats.org/officeDocument/2006/relationships/slide" Target="slides/slide29.xml" Id="rId33" /><Relationship Type="http://schemas.openxmlformats.org/officeDocument/2006/relationships/slide" Target="slides/slide34.xml" Id="rId38" /><Relationship Type="http://schemas.openxmlformats.org/officeDocument/2006/relationships/slide" Target="slides/slide42.xml" Id="rId46" /><Relationship Type="http://schemas.openxmlformats.org/officeDocument/2006/relationships/tableStyles" Target="tableStyles.xml" Id="rId59" /><Relationship Type="http://schemas.openxmlformats.org/officeDocument/2006/relationships/slide" Target="slides/slide16.xml" Id="rId20" /><Relationship Type="http://schemas.openxmlformats.org/officeDocument/2006/relationships/slide" Target="slides/slide37.xml" Id="rId41" /><Relationship Type="http://schemas.openxmlformats.org/officeDocument/2006/relationships/handoutMaster" Target="handoutMasters/handoutMaster1.xml" Id="rId54" /><Relationship Type="http://schemas.openxmlformats.org/officeDocument/2006/relationships/customXml" Target="../customXml/item1.xml" Id="rId1" /><Relationship Type="http://schemas.openxmlformats.org/officeDocument/2006/relationships/slide" Target="slides/slide2.xml" Id="rId6" /><Relationship Type="http://schemas.openxmlformats.org/officeDocument/2006/relationships/slide" Target="slides/slide11.xml" Id="rId15" /><Relationship Type="http://schemas.openxmlformats.org/officeDocument/2006/relationships/slide" Target="slides/slide19.xml" Id="rId23" /><Relationship Type="http://schemas.openxmlformats.org/officeDocument/2006/relationships/slide" Target="slides/slide24.xml" Id="rId28" /><Relationship Type="http://schemas.openxmlformats.org/officeDocument/2006/relationships/slide" Target="slides/slide32.xml" Id="rId36" /><Relationship Type="http://schemas.openxmlformats.org/officeDocument/2006/relationships/slide" Target="slides/slide45.xml" Id="rId49" /><Relationship Type="http://schemas.openxmlformats.org/officeDocument/2006/relationships/viewProps" Target="viewProps.xml" Id="rId57" /><Relationship Type="http://schemas.openxmlformats.org/officeDocument/2006/relationships/slide" Target="slides/slide6.xml" Id="rId10" /><Relationship Type="http://schemas.openxmlformats.org/officeDocument/2006/relationships/slide" Target="slides/slide27.xml" Id="rId31" /><Relationship Type="http://schemas.openxmlformats.org/officeDocument/2006/relationships/slide" Target="slides/slide40.xml" Id="rId44" /><Relationship Type="http://schemas.openxmlformats.org/officeDocument/2006/relationships/slide" Target="slides/slide48.xml" Id="rId52" /><Relationship Type="http://schemas.openxmlformats.org/officeDocument/2006/relationships/slideMaster" Target="slideMasters/slideMaster1.xml" Id="rId4" /><Relationship Type="http://schemas.openxmlformats.org/officeDocument/2006/relationships/slide" Target="slides/slide5.xml" Id="rId9"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usratAsrafi/Caption-project-data-science/blob/main/jupyter-labs-webscraping%20(3).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usratAsrafi/Caption-project-data-science/blob/main/labs-jupyter-spacex-Data%20wrangling%20(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NusratAsrafi/Caption-project-data-science/blob/main/jupyter-labs-eda-dataviz%20(2).ipyn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usratAsrafi/Caption-project-data-science/blob/main/jupyter-labs-eda-sql-coursera%20(3)%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usratAsrafi/Caption-project-data-science/blob/main/lab_jupyter_launch_site_location_111%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usratAsrafi/Caption-project-data-science/blob/main/final_data_science_dash_application_projec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NusratAsrafi/Caption-project-data-science/blob/main/SpaceX_Machine%20Learning%20Prediction_Part_5%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usratAsrafi/Caption-project-data-science/blob/main/jupyter-labs-spacex-data-collection-api%20(1)%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Nusrat </a:t>
            </a:r>
            <a:r>
              <a:rPr lang="en-US" err="1">
                <a:solidFill>
                  <a:schemeClr val="bg2"/>
                </a:solidFill>
                <a:latin typeface="Abadi"/>
                <a:ea typeface="SF Pro" pitchFamily="2" charset="0"/>
                <a:cs typeface="SF Pro" pitchFamily="2" charset="0"/>
              </a:rPr>
              <a:t>Asrafi</a:t>
            </a:r>
          </a:p>
          <a:p>
            <a:r>
              <a:rPr lang="en-US">
                <a:solidFill>
                  <a:schemeClr val="bg2"/>
                </a:solidFill>
                <a:latin typeface="Abadi"/>
                <a:ea typeface="SF Pro" pitchFamily="2" charset="0"/>
                <a:cs typeface="SF Pro" pitchFamily="2" charset="0"/>
              </a:rPr>
              <a:t>24 October,2022</a:t>
            </a:r>
            <a:endParaRPr lang="en-US">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60992" cy="4530454"/>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First we request falcon 9 launch wiki page from its </a:t>
            </a:r>
            <a:r>
              <a:rPr lang="en-US" sz="2200" err="1">
                <a:solidFill>
                  <a:schemeClr val="accent3">
                    <a:lumMod val="25000"/>
                  </a:schemeClr>
                </a:solidFill>
                <a:latin typeface="Abadi"/>
              </a:rPr>
              <a:t>url,then</a:t>
            </a:r>
            <a:r>
              <a:rPr lang="en-US" sz="2200">
                <a:solidFill>
                  <a:schemeClr val="accent3">
                    <a:lumMod val="25000"/>
                  </a:schemeClr>
                </a:solidFill>
                <a:latin typeface="Abadi"/>
              </a:rPr>
              <a:t> extract all the column/variable name from html table with </a:t>
            </a:r>
            <a:r>
              <a:rPr lang="en-US" sz="2200" err="1">
                <a:solidFill>
                  <a:schemeClr val="accent3">
                    <a:lumMod val="25000"/>
                  </a:schemeClr>
                </a:solidFill>
                <a:latin typeface="Abadi"/>
              </a:rPr>
              <a:t>beautifulsoup</a:t>
            </a:r>
            <a:r>
              <a:rPr lang="en-US" sz="2200">
                <a:solidFill>
                  <a:schemeClr val="accent3">
                    <a:lumMod val="25000"/>
                  </a:schemeClr>
                </a:solidFill>
                <a:latin typeface="Abadi"/>
              </a:rPr>
              <a:t> object and then parse the table and convert it into pandas </a:t>
            </a:r>
            <a:r>
              <a:rPr lang="en-US" sz="2200" err="1">
                <a:solidFill>
                  <a:schemeClr val="accent3">
                    <a:lumMod val="25000"/>
                  </a:schemeClr>
                </a:solidFill>
                <a:latin typeface="Abadi"/>
              </a:rPr>
              <a:t>dataframe</a:t>
            </a:r>
            <a:r>
              <a:rPr lang="en-US" sz="2200">
                <a:solidFill>
                  <a:schemeClr val="accent3">
                    <a:lumMod val="25000"/>
                  </a:schemeClr>
                </a:solidFill>
                <a:latin typeface="Abadi"/>
              </a:rPr>
              <a:t>.</a:t>
            </a:r>
          </a:p>
          <a:p>
            <a:pPr>
              <a:lnSpc>
                <a:spcPct val="100000"/>
              </a:lnSpc>
              <a:spcBef>
                <a:spcPts val="1400"/>
              </a:spcBef>
            </a:pPr>
            <a:r>
              <a:rPr lang="en-US" sz="2200">
                <a:solidFill>
                  <a:schemeClr val="accent3">
                    <a:lumMod val="25000"/>
                  </a:schemeClr>
                </a:solidFill>
                <a:latin typeface="Abadi"/>
              </a:rPr>
              <a:t>The </a:t>
            </a:r>
            <a:r>
              <a:rPr lang="en-US" sz="2200" err="1">
                <a:solidFill>
                  <a:schemeClr val="accent3">
                    <a:lumMod val="25000"/>
                  </a:schemeClr>
                </a:solidFill>
                <a:latin typeface="Abadi"/>
              </a:rPr>
              <a:t>Github</a:t>
            </a:r>
            <a:r>
              <a:rPr lang="en-US" sz="2200">
                <a:solidFill>
                  <a:schemeClr val="accent3">
                    <a:lumMod val="25000"/>
                  </a:schemeClr>
                </a:solidFill>
                <a:latin typeface="Abadi"/>
              </a:rPr>
              <a:t> link is:</a:t>
            </a:r>
            <a:r>
              <a:rPr lang="en-US" sz="2200">
                <a:solidFill>
                  <a:schemeClr val="accent3">
                    <a:lumMod val="25000"/>
                  </a:schemeClr>
                </a:solidFill>
                <a:latin typeface="Abadi"/>
                <a:hlinkClick r:id="rId3">
                  <a:extLst>
                    <a:ext uri="{A12FA001-AC4F-418D-AE19-62706E023703}">
                      <ahyp:hlinkClr xmlns:ahyp="http://schemas.microsoft.com/office/drawing/2018/hyperlinkcolor" val="tx"/>
                    </a:ext>
                  </a:extLst>
                </a:hlinkClick>
              </a:rPr>
              <a:t>webscraping_of_falcon9_launch_data_from_wikipage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a:solidFill>
                  <a:schemeClr val="accent3">
                    <a:lumMod val="25000"/>
                  </a:schemeClr>
                </a:solidFill>
                <a:latin typeface="Abadi"/>
              </a:rPr>
              <a:t>Perform data analysis by checking missing values and identify variable types for each variable</a:t>
            </a:r>
          </a:p>
          <a:p>
            <a:r>
              <a:rPr lang="en-US" sz="2200">
                <a:solidFill>
                  <a:schemeClr val="accent3">
                    <a:lumMod val="25000"/>
                  </a:schemeClr>
                </a:solidFill>
                <a:latin typeface="Abadi"/>
              </a:rPr>
              <a:t>Finding the relationship between the number of incident and launch site, orbit type and mission outcome per orbit type individually</a:t>
            </a:r>
          </a:p>
          <a:p>
            <a:r>
              <a:rPr lang="en-US" sz="2200">
                <a:solidFill>
                  <a:schemeClr val="accent3">
                    <a:lumMod val="25000"/>
                  </a:schemeClr>
                </a:solidFill>
                <a:latin typeface="Abadi"/>
              </a:rPr>
              <a:t>Determine training level by creating landing outcome label from Outcome column and create a new dataset with </a:t>
            </a:r>
            <a:r>
              <a:rPr lang="en-US" sz="2200" b="1"/>
              <a:t> '</a:t>
            </a:r>
            <a:r>
              <a:rPr lang="en-US" sz="2200" b="1" err="1"/>
              <a:t>CLass</a:t>
            </a:r>
            <a:r>
              <a:rPr lang="en-US" sz="2200" b="1"/>
              <a:t>' </a:t>
            </a:r>
            <a:r>
              <a:rPr lang="en-US" sz="2200"/>
              <a:t> columns</a:t>
            </a:r>
            <a:endParaRPr lang="en-US" sz="2200" b="1">
              <a:solidFill>
                <a:srgbClr val="000000"/>
              </a:solidFill>
              <a:latin typeface="Calibri"/>
              <a:cs typeface="Calibri"/>
            </a:endParaRPr>
          </a:p>
          <a:p>
            <a:r>
              <a:rPr lang="en-US" sz="2200">
                <a:solidFill>
                  <a:schemeClr val="accent3">
                    <a:lumMod val="25000"/>
                  </a:schemeClr>
                </a:solidFill>
                <a:latin typeface="Abadi"/>
              </a:rPr>
              <a:t>The </a:t>
            </a:r>
            <a:r>
              <a:rPr lang="en-US" sz="2200" err="1">
                <a:solidFill>
                  <a:schemeClr val="accent3">
                    <a:lumMod val="25000"/>
                  </a:schemeClr>
                </a:solidFill>
                <a:latin typeface="Abadi"/>
              </a:rPr>
              <a:t>github</a:t>
            </a:r>
            <a:r>
              <a:rPr lang="en-US" sz="2200">
                <a:solidFill>
                  <a:schemeClr val="accent3">
                    <a:lumMod val="25000"/>
                  </a:schemeClr>
                </a:solidFill>
                <a:latin typeface="Abadi"/>
              </a:rPr>
              <a:t> link of data wrangling:</a:t>
            </a:r>
            <a:r>
              <a:rPr lang="en-US" sz="2200">
                <a:solidFill>
                  <a:schemeClr val="accent3">
                    <a:lumMod val="25000"/>
                  </a:schemeClr>
                </a:solidFill>
                <a:latin typeface="Abadi"/>
                <a:hlinkClick r:id="rId3">
                  <a:extLst>
                    <a:ext uri="{A12FA001-AC4F-418D-AE19-62706E023703}">
                      <ahyp:hlinkClr xmlns:ahyp="http://schemas.microsoft.com/office/drawing/2018/hyperlinkcolor" val="tx"/>
                    </a:ext>
                  </a:extLst>
                </a:hlinkClick>
              </a:rPr>
              <a:t>data_wrangling_falcon9_launch_data</a:t>
            </a:r>
            <a:endParaRPr lang="en-US" sz="220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need to find which variable effects the successful launch landing </a:t>
            </a:r>
          </a:p>
          <a:p>
            <a:pPr>
              <a:lnSpc>
                <a:spcPct val="100000"/>
              </a:lnSpc>
              <a:spcBef>
                <a:spcPts val="1400"/>
              </a:spcBef>
            </a:pPr>
            <a:r>
              <a:rPr lang="en-US" sz="2200" dirty="0">
                <a:solidFill>
                  <a:schemeClr val="accent3">
                    <a:lumMod val="25000"/>
                  </a:schemeClr>
                </a:solidFill>
                <a:latin typeface="Abadi"/>
                <a:ea typeface="+mn-lt"/>
                <a:cs typeface="+mn-lt"/>
              </a:rPr>
              <a:t>For this purpose we find out the relationship between flight number, payload  and  launch site. We plot scatter plot between flight number and payload, flight number and launch site, payload and launch site.</a:t>
            </a:r>
          </a:p>
          <a:p>
            <a:pPr>
              <a:lnSpc>
                <a:spcPct val="100000"/>
              </a:lnSpc>
              <a:spcBef>
                <a:spcPts val="1400"/>
              </a:spcBef>
            </a:pPr>
            <a:r>
              <a:rPr lang="en-US" sz="2200" dirty="0">
                <a:solidFill>
                  <a:schemeClr val="accent3">
                    <a:lumMod val="25000"/>
                  </a:schemeClr>
                </a:solidFill>
                <a:latin typeface="Abadi"/>
                <a:ea typeface="+mn-lt"/>
                <a:cs typeface="+mn-lt"/>
              </a:rPr>
              <a:t>Each Launch site depends on specific orbit type so we find the relationship of orbit type with flight number and payload mass by plotting scatter plot individually</a:t>
            </a:r>
          </a:p>
          <a:p>
            <a:pPr>
              <a:lnSpc>
                <a:spcPct val="100000"/>
              </a:lnSpc>
              <a:spcBef>
                <a:spcPts val="1400"/>
              </a:spcBef>
            </a:pPr>
            <a:r>
              <a:rPr lang="en-US" sz="2200" dirty="0">
                <a:solidFill>
                  <a:schemeClr val="accent3">
                    <a:lumMod val="25000"/>
                  </a:schemeClr>
                </a:solidFill>
                <a:latin typeface="Abadi"/>
                <a:ea typeface="+mn-lt"/>
                <a:cs typeface="+mn-lt"/>
              </a:rPr>
              <a:t>For successful launch landing we find the relationship between success rate and orbit type by bar chart</a:t>
            </a:r>
          </a:p>
          <a:p>
            <a:pPr>
              <a:lnSpc>
                <a:spcPct val="100000"/>
              </a:lnSpc>
              <a:spcBef>
                <a:spcPts val="1400"/>
              </a:spcBef>
            </a:pPr>
            <a:r>
              <a:rPr lang="en-US" sz="2200" dirty="0">
                <a:solidFill>
                  <a:schemeClr val="accent3">
                    <a:lumMod val="25000"/>
                  </a:schemeClr>
                </a:solidFill>
                <a:latin typeface="Abadi"/>
                <a:ea typeface="+mn-lt"/>
                <a:cs typeface="+mn-lt"/>
              </a:rPr>
              <a:t>And finally to predict the successful landing we find out the success rate of launch landing per year. </a:t>
            </a: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a:solidFill>
                <a:srgbClr val="292929"/>
              </a:solidFill>
              <a:latin typeface="Abadi"/>
              <a:cs typeface="Calibri" panose="020F0502020204030204"/>
            </a:endParaRPr>
          </a:p>
          <a:p>
            <a:endParaRPr lang="en-US">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3DBD-C398-1625-D98C-7D3EEB0E1BAA}"/>
              </a:ext>
            </a:extLst>
          </p:cNvPr>
          <p:cNvSpPr>
            <a:spLocks noGrp="1"/>
          </p:cNvSpPr>
          <p:nvPr>
            <p:ph type="title"/>
          </p:nvPr>
        </p:nvSpPr>
        <p:spPr/>
        <p:txBody>
          <a:bodyPr lIns="91440" tIns="45720" rIns="91440" bIns="45720" anchor="t"/>
          <a:lstStyle/>
          <a:p>
            <a:r>
              <a:rPr lang="en-US">
                <a:cs typeface="Calibri Light"/>
              </a:rPr>
              <a:t>EDA with data visualization</a:t>
            </a:r>
            <a:endParaRPr lang="en-US"/>
          </a:p>
        </p:txBody>
      </p:sp>
      <p:sp>
        <p:nvSpPr>
          <p:cNvPr id="3" name="Content Placeholder 2">
            <a:extLst>
              <a:ext uri="{FF2B5EF4-FFF2-40B4-BE49-F238E27FC236}">
                <a16:creationId xmlns:a16="http://schemas.microsoft.com/office/drawing/2014/main" id="{27C134CA-A336-03EE-656F-9DB2263BBE3D}"/>
              </a:ext>
            </a:extLst>
          </p:cNvPr>
          <p:cNvSpPr>
            <a:spLocks noGrp="1"/>
          </p:cNvSpPr>
          <p:nvPr>
            <p:ph idx="1"/>
          </p:nvPr>
        </p:nvSpPr>
        <p:spPr/>
        <p:txBody>
          <a:bodyPr lIns="91440" tIns="45720" rIns="91440" bIns="45720" anchor="t"/>
          <a:lstStyle/>
          <a:p>
            <a:pPr>
              <a:lnSpc>
                <a:spcPct val="100000"/>
              </a:lnSpc>
              <a:spcBef>
                <a:spcPts val="1400"/>
              </a:spcBef>
            </a:pPr>
            <a:r>
              <a:rPr lang="en-US" dirty="0">
                <a:ea typeface="+mn-lt"/>
                <a:cs typeface="+mn-lt"/>
              </a:rPr>
              <a:t> </a:t>
            </a:r>
            <a:r>
              <a:rPr lang="en-US" dirty="0">
                <a:cs typeface="Calibri"/>
              </a:rPr>
              <a:t>After selecting the related feature for successful prediction of launch site landing we will create a new dataset with the new feature and do some feature engineering. </a:t>
            </a:r>
            <a:endParaRPr lang="en-US" dirty="0">
              <a:ea typeface="+mn-lt"/>
              <a:cs typeface="+mn-lt"/>
            </a:endParaRPr>
          </a:p>
          <a:p>
            <a:pPr>
              <a:lnSpc>
                <a:spcPct val="100000"/>
              </a:lnSpc>
              <a:spcBef>
                <a:spcPts val="1400"/>
              </a:spcBef>
            </a:pPr>
            <a:r>
              <a:rPr lang="en-US" dirty="0">
                <a:ea typeface="+mn-lt"/>
                <a:cs typeface="+mn-lt"/>
              </a:rPr>
              <a:t>In the new dataset ,the 'Orbit', '</a:t>
            </a:r>
            <a:r>
              <a:rPr lang="en-US" dirty="0" err="1">
                <a:ea typeface="+mn-lt"/>
                <a:cs typeface="+mn-lt"/>
              </a:rPr>
              <a:t>LaunchSite</a:t>
            </a:r>
            <a:r>
              <a:rPr lang="en-US" dirty="0">
                <a:ea typeface="+mn-lt"/>
                <a:cs typeface="+mn-lt"/>
              </a:rPr>
              <a:t>','</a:t>
            </a:r>
            <a:r>
              <a:rPr lang="en-US" dirty="0" err="1">
                <a:ea typeface="+mn-lt"/>
                <a:cs typeface="+mn-lt"/>
              </a:rPr>
              <a:t>LandingPad</a:t>
            </a:r>
            <a:r>
              <a:rPr lang="en-US" dirty="0">
                <a:ea typeface="+mn-lt"/>
                <a:cs typeface="+mn-lt"/>
              </a:rPr>
              <a:t>','Serial' columns have  categorical value. We convert those columns in numeric columns through one hot encoder and ready for ML algorithms</a:t>
            </a:r>
            <a:endParaRPr lang="en-US">
              <a:solidFill>
                <a:srgbClr val="000000"/>
              </a:solidFill>
              <a:ea typeface="+mn-lt"/>
              <a:cs typeface="+mn-lt"/>
            </a:endParaRPr>
          </a:p>
          <a:p>
            <a:pPr>
              <a:lnSpc>
                <a:spcPct val="100000"/>
              </a:lnSpc>
              <a:spcBef>
                <a:spcPts val="1400"/>
              </a:spcBef>
            </a:pPr>
            <a:r>
              <a:rPr lang="en-US" dirty="0">
                <a:solidFill>
                  <a:schemeClr val="accent3">
                    <a:lumMod val="25000"/>
                  </a:schemeClr>
                </a:solidFill>
                <a:ea typeface="+mn-lt"/>
                <a:cs typeface="+mn-lt"/>
              </a:rPr>
              <a:t>The GitHub URL of Data visualization with EDA: </a:t>
            </a:r>
            <a:r>
              <a:rPr lang="en-US" dirty="0">
                <a:solidFill>
                  <a:schemeClr val="accent3">
                    <a:lumMod val="25000"/>
                  </a:schemeClr>
                </a:solidFill>
                <a:ea typeface="+mn-lt"/>
                <a:cs typeface="+mn-lt"/>
                <a:hlinkClick r:id="rId2">
                  <a:extLst>
                    <a:ext uri="{A12FA001-AC4F-418D-AE19-62706E023703}">
                      <ahyp:hlinkClr xmlns:ahyp="http://schemas.microsoft.com/office/drawing/2018/hyperlinkcolor" val="tx"/>
                    </a:ext>
                  </a:extLst>
                </a:hlinkClick>
              </a:rPr>
              <a:t>EDA_data_visalization</a:t>
            </a:r>
            <a:endParaRPr lang="en-US">
              <a:solidFill>
                <a:schemeClr val="accent3">
                  <a:lumMod val="25000"/>
                </a:schemeClr>
              </a:solidFill>
              <a:ea typeface="+mn-lt"/>
              <a:cs typeface="+mn-lt"/>
            </a:endParaRPr>
          </a:p>
          <a:p>
            <a:pPr>
              <a:lnSpc>
                <a:spcPct val="100000"/>
              </a:lnSpc>
              <a:spcBef>
                <a:spcPts val="1400"/>
              </a:spcBef>
            </a:pPr>
            <a:endParaRPr lang="en-US" dirty="0">
              <a:cs typeface="Calibri"/>
            </a:endParaRPr>
          </a:p>
          <a:p>
            <a:pPr>
              <a:lnSpc>
                <a:spcPct val="100000"/>
              </a:lnSpc>
              <a:spcBef>
                <a:spcPts val="1400"/>
              </a:spcBef>
            </a:pPr>
            <a:endParaRPr lang="en-US" dirty="0">
              <a:cs typeface="Calibri"/>
            </a:endParaRPr>
          </a:p>
          <a:p>
            <a:endParaRPr lang="en-US" dirty="0">
              <a:cs typeface="Calibri"/>
            </a:endParaRPr>
          </a:p>
        </p:txBody>
      </p:sp>
    </p:spTree>
    <p:extLst>
      <p:ext uri="{BB962C8B-B14F-4D97-AF65-F5344CB8AC3E}">
        <p14:creationId xmlns:p14="http://schemas.microsoft.com/office/powerpoint/2010/main" val="2050997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main idea of the data analysis is to find out which attributes of the dataset ensure the safe landing of spaceship. By SQL queries we find out what types of launch site are available in the dataset, what are their payloads mass in terms of  booster version, customers, the total number of successful and failure landing,</a:t>
            </a:r>
            <a:r>
              <a:rPr lang="en-US" sz="2200" dirty="0">
                <a:solidFill>
                  <a:schemeClr val="accent3">
                    <a:lumMod val="25000"/>
                  </a:schemeClr>
                </a:solidFill>
                <a:latin typeface="Abadi"/>
                <a:cs typeface="Calibri"/>
              </a:rPr>
              <a:t> when the successful landing happens in ground </a:t>
            </a:r>
            <a:r>
              <a:rPr lang="en-US" sz="2200" dirty="0">
                <a:solidFill>
                  <a:schemeClr val="accent3">
                    <a:lumMod val="25000"/>
                  </a:schemeClr>
                </a:solidFill>
                <a:latin typeface="Abadi"/>
                <a:ea typeface="+mn-lt"/>
                <a:cs typeface="+mn-lt"/>
              </a:rPr>
              <a:t>pad</a:t>
            </a:r>
            <a:r>
              <a:rPr lang="en-US" sz="2200" dirty="0">
                <a:solidFill>
                  <a:schemeClr val="accent3">
                    <a:lumMod val="25000"/>
                  </a:schemeClr>
                </a:solidFill>
                <a:latin typeface="Abadi"/>
              </a:rPr>
              <a:t>, the booster name which successfully landed in drone ship with payload mass </a:t>
            </a:r>
            <a:r>
              <a:rPr lang="en-US" sz="2200" dirty="0">
                <a:solidFill>
                  <a:schemeClr val="accent3">
                    <a:lumMod val="25000"/>
                  </a:schemeClr>
                </a:solidFill>
                <a:latin typeface="Abadi"/>
                <a:cs typeface="Calibri"/>
              </a:rPr>
              <a:t>in between 4000 and 6000, which launch site and booster version are failed in landing in drone ship in 2015 and count the landing outcome and rank it in </a:t>
            </a:r>
            <a:r>
              <a:rPr lang="en-US" sz="2200" dirty="0" err="1">
                <a:solidFill>
                  <a:schemeClr val="accent3">
                    <a:lumMod val="25000"/>
                  </a:schemeClr>
                </a:solidFill>
                <a:latin typeface="Abadi"/>
                <a:cs typeface="Calibri"/>
              </a:rPr>
              <a:t>desending</a:t>
            </a:r>
            <a:r>
              <a:rPr lang="en-US" sz="2200" dirty="0">
                <a:solidFill>
                  <a:schemeClr val="accent3">
                    <a:lumMod val="25000"/>
                  </a:schemeClr>
                </a:solidFill>
                <a:latin typeface="Abadi"/>
                <a:cs typeface="Calibri"/>
              </a:rPr>
              <a:t> order.</a:t>
            </a:r>
            <a:endParaRPr lang="en-US" b="1" i="1" dirty="0">
              <a:solidFill>
                <a:schemeClr val="accent3">
                  <a:lumMod val="25000"/>
                </a:schemeClr>
              </a:solidFill>
              <a:latin typeface="Calibri"/>
              <a:cs typeface="Calibri"/>
            </a:endParaRPr>
          </a:p>
          <a:p>
            <a:pPr>
              <a:lnSpc>
                <a:spcPct val="100000"/>
              </a:lnSpc>
              <a:spcBef>
                <a:spcPts val="1400"/>
              </a:spcBef>
            </a:pPr>
            <a:r>
              <a:rPr lang="en-US" sz="2200" dirty="0">
                <a:solidFill>
                  <a:schemeClr val="accent3">
                    <a:lumMod val="25000"/>
                  </a:schemeClr>
                </a:solidFill>
                <a:latin typeface="Abadi"/>
              </a:rPr>
              <a:t>The  GitHub URL of your completed EDA with SQL notebook :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https://github.com/NusratAsrafi/Caption-project-data-science/blob/main/jupyter-labs-eda-sql-coursera%20(3)%20(1).ipynb</a:t>
            </a:r>
            <a:endParaRPr lang="en-US" sz="2200" dirty="0">
              <a:solidFill>
                <a:schemeClr val="accent3">
                  <a:lumMod val="25000"/>
                </a:schemeClr>
              </a:solidFill>
              <a:latin typeface="Abadi"/>
              <a:cs typeface="Calibri"/>
            </a:endParaRP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First we create map object .In this assignment we take NASA Johnson Space Center at Houston, Texas as an initial center location. We add circle and marker on the location.</a:t>
            </a:r>
          </a:p>
          <a:p>
            <a:pPr>
              <a:lnSpc>
                <a:spcPct val="100000"/>
              </a:lnSpc>
              <a:spcBef>
                <a:spcPts val="1400"/>
              </a:spcBef>
            </a:pPr>
            <a:r>
              <a:rPr lang="en-US" sz="2200" dirty="0">
                <a:solidFill>
                  <a:schemeClr val="accent3">
                    <a:lumMod val="25000"/>
                  </a:schemeClr>
                </a:solidFill>
                <a:latin typeface="Abadi"/>
              </a:rPr>
              <a:t>Then from SpaceX dataset we add all the locations of launch site and add marker and circle on it .Then mark the success/failure launches for each site on map</a:t>
            </a:r>
          </a:p>
          <a:p>
            <a:pPr>
              <a:lnSpc>
                <a:spcPct val="100000"/>
              </a:lnSpc>
              <a:spcBef>
                <a:spcPts val="1400"/>
              </a:spcBef>
            </a:pPr>
            <a:r>
              <a:rPr lang="en-US" sz="2200" dirty="0">
                <a:solidFill>
                  <a:schemeClr val="accent3">
                    <a:lumMod val="25000"/>
                  </a:schemeClr>
                </a:solidFill>
                <a:latin typeface="Abadi"/>
              </a:rPr>
              <a:t>Calculate the distance between a launch site and to its proximities.</a:t>
            </a:r>
          </a:p>
          <a:p>
            <a:pPr>
              <a:lnSpc>
                <a:spcPct val="100000"/>
              </a:lnSpc>
              <a:spcBef>
                <a:spcPts val="1400"/>
              </a:spcBef>
            </a:pPr>
            <a:r>
              <a:rPr lang="en-US" sz="2200" dirty="0">
                <a:solidFill>
                  <a:schemeClr val="accent3">
                    <a:lumMod val="25000"/>
                  </a:schemeClr>
                </a:solidFill>
                <a:latin typeface="Abadi"/>
              </a:rPr>
              <a:t>The success rate of launch depends on the location and proximities of the launch site. By analyzing the initial position of rocket trajectories we could discover the factors depends on finding optimal location for building a launch site.</a:t>
            </a:r>
          </a:p>
          <a:p>
            <a:pPr>
              <a:lnSpc>
                <a:spcPct val="100000"/>
              </a:lnSpc>
              <a:spcBef>
                <a:spcPts val="1400"/>
              </a:spcBef>
            </a:pPr>
            <a:r>
              <a:rPr lang="en-US" sz="2200" dirty="0">
                <a:solidFill>
                  <a:schemeClr val="accent3">
                    <a:lumMod val="25000"/>
                  </a:schemeClr>
                </a:solidFill>
                <a:latin typeface="Abadi"/>
              </a:rPr>
              <a:t>The GitHub URL of your completed interactive map with Folium map:</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https://github.com/NusratAsrafi/Caption-project-data-science/blob/main/lab_jupyter_launch_site_location_111%20(1).ipynb</a:t>
            </a:r>
            <a:endParaRPr lang="en-US" sz="2200" dirty="0">
              <a:solidFill>
                <a:schemeClr val="accent3">
                  <a:lumMod val="25000"/>
                </a:schemeClr>
              </a:solidFill>
              <a:latin typeface="Abadi"/>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Explain why you added those plots and interactions</a:t>
            </a:r>
          </a:p>
          <a:p>
            <a:pPr>
              <a:lnSpc>
                <a:spcPct val="100000"/>
              </a:lnSpc>
              <a:spcBef>
                <a:spcPts val="1400"/>
              </a:spcBef>
            </a:pPr>
            <a:r>
              <a:rPr lang="en-US" sz="2200" dirty="0">
                <a:solidFill>
                  <a:schemeClr val="accent3">
                    <a:lumMod val="25000"/>
                  </a:schemeClr>
                </a:solidFill>
                <a:latin typeface="Abadi"/>
              </a:rPr>
              <a:t>The GitHub URL of completed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lab: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https://github.com/NusratAsrafi/Caption-project-data-science/blob/main/final_data_science_dash_application_project.ipynb</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ea typeface="+mn-lt"/>
                <a:cs typeface="+mn-lt"/>
              </a:rPr>
              <a:t>Create a machine learning pipeline to predict if the first stage will land given the dataset.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cs typeface="Calibri"/>
              </a:rPr>
              <a:t>Perform exploratory data analysis and determine Training labels by creating a column for the class( target Y)</a:t>
            </a:r>
          </a:p>
          <a:p>
            <a:pPr>
              <a:lnSpc>
                <a:spcPct val="100000"/>
              </a:lnSpc>
              <a:spcBef>
                <a:spcPts val="1400"/>
              </a:spcBef>
            </a:pPr>
            <a:r>
              <a:rPr lang="en-US" sz="2200" dirty="0">
                <a:solidFill>
                  <a:schemeClr val="accent3">
                    <a:lumMod val="25000"/>
                  </a:schemeClr>
                </a:solidFill>
                <a:latin typeface="Abadi"/>
                <a:ea typeface="+mn-lt"/>
                <a:cs typeface="+mn-lt"/>
              </a:rPr>
              <a:t>Standardize all the attribute of data</a:t>
            </a:r>
          </a:p>
          <a:p>
            <a:pPr>
              <a:lnSpc>
                <a:spcPct val="100000"/>
              </a:lnSpc>
              <a:spcBef>
                <a:spcPts val="1400"/>
              </a:spcBef>
            </a:pPr>
            <a:r>
              <a:rPr lang="en-US" sz="2200" dirty="0">
                <a:solidFill>
                  <a:schemeClr val="accent3">
                    <a:lumMod val="25000"/>
                  </a:schemeClr>
                </a:solidFill>
                <a:latin typeface="Abadi"/>
                <a:ea typeface="+mn-lt"/>
                <a:cs typeface="+mn-lt"/>
              </a:rPr>
              <a:t>Split the data with train and  test with </a:t>
            </a:r>
            <a:r>
              <a:rPr lang="en-US" sz="2200" dirty="0">
                <a:ea typeface="+mn-lt"/>
                <a:cs typeface="+mn-lt"/>
              </a:rPr>
              <a:t>parameter </a:t>
            </a:r>
            <a:r>
              <a:rPr lang="en-US" sz="2200" dirty="0" err="1">
                <a:ea typeface="+mn-lt"/>
                <a:cs typeface="+mn-lt"/>
              </a:rPr>
              <a:t>test_size</a:t>
            </a:r>
            <a:r>
              <a:rPr lang="en-US" sz="2200" dirty="0">
                <a:ea typeface="+mn-lt"/>
                <a:cs typeface="+mn-lt"/>
              </a:rPr>
              <a:t> to 0.2 and </a:t>
            </a:r>
            <a:r>
              <a:rPr lang="en-US" sz="2200" dirty="0" err="1">
                <a:ea typeface="+mn-lt"/>
                <a:cs typeface="+mn-lt"/>
              </a:rPr>
              <a:t>random_state</a:t>
            </a:r>
            <a:r>
              <a:rPr lang="en-US" sz="2200" dirty="0">
                <a:ea typeface="+mn-lt"/>
                <a:cs typeface="+mn-lt"/>
              </a:rPr>
              <a:t> to 2</a:t>
            </a:r>
          </a:p>
          <a:p>
            <a:pPr>
              <a:lnSpc>
                <a:spcPct val="100000"/>
              </a:lnSpc>
              <a:spcBef>
                <a:spcPts val="1400"/>
              </a:spcBef>
            </a:pPr>
            <a:r>
              <a:rPr lang="en-US" sz="2200" dirty="0">
                <a:ea typeface="+mn-lt"/>
                <a:cs typeface="+mn-lt"/>
              </a:rPr>
              <a:t>he training data is divided into validation data, a second set used for training data; then the models are trained and hyperparameters are selected using the function </a:t>
            </a:r>
            <a:r>
              <a:rPr lang="en-US" sz="2200" dirty="0" err="1">
                <a:latin typeface="Consolas"/>
                <a:ea typeface="+mn-lt"/>
                <a:cs typeface="+mn-lt"/>
              </a:rPr>
              <a:t>GridSearchCV</a:t>
            </a:r>
            <a:r>
              <a:rPr lang="en-US" sz="2200" dirty="0">
                <a:ea typeface="+mn-lt"/>
                <a:cs typeface="+mn-lt"/>
              </a:rPr>
              <a:t>.</a:t>
            </a:r>
            <a:endParaRPr lang="en-US" sz="2200" dirty="0">
              <a:solidFill>
                <a:schemeClr val="accent3">
                  <a:lumMod val="25000"/>
                </a:schemeClr>
              </a:solidFill>
              <a:latin typeface="Abadi"/>
              <a:ea typeface="+mn-lt"/>
              <a:cs typeface="+mn-lt"/>
            </a:endParaRPr>
          </a:p>
          <a:p>
            <a:pPr>
              <a:lnSpc>
                <a:spcPct val="100000"/>
              </a:lnSpc>
              <a:spcBef>
                <a:spcPts val="1400"/>
              </a:spcBef>
            </a:pPr>
            <a:r>
              <a:rPr lang="en-US" sz="2200" dirty="0">
                <a:ea typeface="+mn-lt"/>
                <a:cs typeface="+mn-lt"/>
              </a:rPr>
              <a:t>Four Machine learning mode  </a:t>
            </a:r>
            <a:r>
              <a:rPr lang="en-US" sz="2200" dirty="0" err="1">
                <a:ea typeface="+mn-lt"/>
                <a:cs typeface="+mn-lt"/>
              </a:rPr>
              <a:t>i.e</a:t>
            </a:r>
            <a:r>
              <a:rPr lang="en-US" sz="2200" dirty="0">
                <a:ea typeface="+mn-lt"/>
                <a:cs typeface="+mn-lt"/>
              </a:rPr>
              <a:t> logistic Regression , SVM, Decision Tree, KNN  are used to train and test data </a:t>
            </a:r>
          </a:p>
          <a:p>
            <a:pPr>
              <a:lnSpc>
                <a:spcPct val="100000"/>
              </a:lnSpc>
              <a:spcBef>
                <a:spcPts val="1400"/>
              </a:spcBef>
            </a:pPr>
            <a:r>
              <a:rPr lang="en-US" sz="2200" dirty="0">
                <a:ea typeface="+mn-lt"/>
                <a:cs typeface="+mn-lt"/>
              </a:rPr>
              <a:t>For evaluation we used confusion matrix with cross validation 10</a:t>
            </a:r>
          </a:p>
          <a:p>
            <a:pPr>
              <a:lnSpc>
                <a:spcPct val="100000"/>
              </a:lnSpc>
              <a:spcBef>
                <a:spcPts val="1400"/>
              </a:spcBef>
            </a:pPr>
            <a:r>
              <a:rPr lang="en-US" sz="2200" dirty="0">
                <a:solidFill>
                  <a:schemeClr val="accent3">
                    <a:lumMod val="25000"/>
                  </a:schemeClr>
                </a:solidFill>
                <a:latin typeface="Abadi"/>
                <a:ea typeface="+mn-lt"/>
                <a:cs typeface="+mn-lt"/>
              </a:rPr>
              <a:t>The</a:t>
            </a:r>
            <a:r>
              <a:rPr lang="en-US" sz="2200" dirty="0">
                <a:solidFill>
                  <a:schemeClr val="accent3">
                    <a:lumMod val="25000"/>
                  </a:schemeClr>
                </a:solidFill>
                <a:latin typeface="Abadi"/>
              </a:rPr>
              <a:t> GitHub URL of your completed predictive analysis lab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https://github.com/NusratAsrafi/Caption-project-data-science/blob/main/SpaceX_Machine%20Learning%20Prediction_Part_5%20.ipynb</a:t>
            </a:r>
            <a:endParaRPr lang="en-US" sz="2200">
              <a:solidFill>
                <a:schemeClr val="accent3">
                  <a:lumMod val="25000"/>
                </a:schemeClr>
              </a:solidFill>
              <a:latin typeface="Calibri"/>
              <a:cs typeface="Calibri"/>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As the flight number increases the first stage is more likely to land successfully. </a:t>
            </a:r>
            <a:endParaRPr lang="en-US" dirty="0">
              <a:solidFill>
                <a:schemeClr val="accent3">
                  <a:lumMod val="25000"/>
                </a:schemeClr>
              </a:solidFill>
              <a:latin typeface="Calibri" panose="020F0502020204030204"/>
              <a:cs typeface="Calibri"/>
            </a:endParaRPr>
          </a:p>
          <a:p>
            <a:pPr>
              <a:lnSpc>
                <a:spcPct val="100000"/>
              </a:lnSpc>
              <a:spcBef>
                <a:spcPts val="1400"/>
              </a:spcBef>
            </a:pPr>
            <a:r>
              <a:rPr lang="en-US" sz="2200" dirty="0">
                <a:ea typeface="+mn-lt"/>
                <a:cs typeface="+mn-lt"/>
              </a:rPr>
              <a:t>Different launch sites have different success rates. </a:t>
            </a:r>
            <a:r>
              <a:rPr lang="en-US" sz="2200" dirty="0">
                <a:latin typeface="Consolas"/>
                <a:cs typeface="Calibri"/>
              </a:rPr>
              <a:t>CCAFS LC-40</a:t>
            </a:r>
            <a:r>
              <a:rPr lang="en-US" sz="2200" dirty="0">
                <a:ea typeface="+mn-lt"/>
                <a:cs typeface="+mn-lt"/>
              </a:rPr>
              <a:t>, has a success rate of 60 %, while </a:t>
            </a:r>
            <a:r>
              <a:rPr lang="en-US" sz="2200" dirty="0">
                <a:latin typeface="Consolas"/>
                <a:cs typeface="Calibri"/>
              </a:rPr>
              <a:t>KSC LC-39A</a:t>
            </a:r>
            <a:r>
              <a:rPr lang="en-US" sz="2200" dirty="0">
                <a:ea typeface="+mn-lt"/>
                <a:cs typeface="+mn-lt"/>
              </a:rPr>
              <a:t> and </a:t>
            </a:r>
            <a:r>
              <a:rPr lang="en-US" sz="2200" dirty="0">
                <a:latin typeface="Consolas"/>
                <a:cs typeface="Calibri"/>
              </a:rPr>
              <a:t>VAFB SLC 4E</a:t>
            </a:r>
            <a:r>
              <a:rPr lang="en-US" sz="2200" dirty="0">
                <a:ea typeface="+mn-lt"/>
                <a:cs typeface="+mn-lt"/>
              </a:rPr>
              <a:t> has a success rate of 77%.</a:t>
            </a:r>
            <a:endParaRPr lang="en-US" sz="2200" dirty="0">
              <a:solidFill>
                <a:schemeClr val="accent3">
                  <a:lumMod val="25000"/>
                </a:schemeClr>
              </a:solidFill>
              <a:latin typeface="Abadi"/>
              <a:cs typeface="Calibri"/>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6" name="Picture 6" descr="Chart, scatter chart&#10;&#10;Description automatically generated">
            <a:extLst>
              <a:ext uri="{FF2B5EF4-FFF2-40B4-BE49-F238E27FC236}">
                <a16:creationId xmlns:a16="http://schemas.microsoft.com/office/drawing/2014/main" id="{C7A37CAB-3987-9CBD-35F3-6FF5760D49E3}"/>
              </a:ext>
            </a:extLst>
          </p:cNvPr>
          <p:cNvPicPr>
            <a:picLocks noChangeAspect="1"/>
          </p:cNvPicPr>
          <p:nvPr/>
        </p:nvPicPr>
        <p:blipFill>
          <a:blip r:embed="rId3"/>
          <a:stretch>
            <a:fillRect/>
          </a:stretch>
        </p:blipFill>
        <p:spPr>
          <a:xfrm>
            <a:off x="4882549" y="1722286"/>
            <a:ext cx="7142673" cy="470739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marL="457200" indent="-457200">
              <a:lnSpc>
                <a:spcPct val="100000"/>
              </a:lnSpc>
              <a:spcBef>
                <a:spcPts val="1400"/>
              </a:spcBef>
              <a:buAutoNum type="arabicPeriod"/>
            </a:pPr>
            <a:r>
              <a:rPr lang="en-CA" sz="2200" dirty="0">
                <a:solidFill>
                  <a:srgbClr val="000000"/>
                </a:solidFill>
                <a:latin typeface="Calibri"/>
                <a:cs typeface="Calibri"/>
              </a:rPr>
              <a:t>For the VAFB-SLC launch site there are no rockets launched for heavy payload mass(greater than 10000)</a:t>
            </a:r>
            <a:endParaRPr lang="en-US" sz="2200">
              <a:ea typeface="+mn-lt"/>
              <a:cs typeface="+mn-lt"/>
            </a:endParaRPr>
          </a:p>
          <a:p>
            <a:pPr marL="457200" indent="-457200">
              <a:lnSpc>
                <a:spcPct val="100000"/>
              </a:lnSpc>
              <a:spcBef>
                <a:spcPts val="1400"/>
              </a:spcBef>
              <a:buAutoNum type="arabicPeriod"/>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7433DCAC-138A-AA08-05FC-84AA7944CC19}"/>
              </a:ext>
            </a:extLst>
          </p:cNvPr>
          <p:cNvPicPr>
            <a:picLocks noChangeAspect="1"/>
          </p:cNvPicPr>
          <p:nvPr/>
        </p:nvPicPr>
        <p:blipFill>
          <a:blip r:embed="rId3"/>
          <a:stretch>
            <a:fillRect/>
          </a:stretch>
        </p:blipFill>
        <p:spPr>
          <a:xfrm>
            <a:off x="6435307" y="2071866"/>
            <a:ext cx="5359877" cy="362004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The orbit Type ES-L1,Geo,Heo and SSO has highest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8F227D7F-09FD-221A-CE5D-3354D1FC08F3}"/>
              </a:ext>
            </a:extLst>
          </p:cNvPr>
          <p:cNvPicPr>
            <a:picLocks noChangeAspect="1"/>
          </p:cNvPicPr>
          <p:nvPr/>
        </p:nvPicPr>
        <p:blipFill>
          <a:blip r:embed="rId3"/>
          <a:stretch>
            <a:fillRect/>
          </a:stretch>
        </p:blipFill>
        <p:spPr>
          <a:xfrm>
            <a:off x="5457646" y="1711012"/>
            <a:ext cx="7027652" cy="418359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 </a:t>
            </a:r>
            <a:r>
              <a:rPr lang="en-US" sz="2200" dirty="0">
                <a:solidFill>
                  <a:srgbClr val="000000"/>
                </a:solidFill>
                <a:latin typeface="Calibri"/>
                <a:cs typeface="Calibri"/>
              </a:rPr>
              <a:t>The Success of LEO orbit related to the number of flight.</a:t>
            </a:r>
          </a:p>
          <a:p>
            <a:pPr>
              <a:lnSpc>
                <a:spcPct val="100000"/>
              </a:lnSpc>
              <a:spcBef>
                <a:spcPts val="1400"/>
              </a:spcBef>
            </a:pPr>
            <a:r>
              <a:rPr lang="en-US" sz="2200" dirty="0">
                <a:solidFill>
                  <a:srgbClr val="000000"/>
                </a:solidFill>
                <a:latin typeface="Calibri"/>
                <a:cs typeface="Calibri"/>
              </a:rPr>
              <a:t>There is no relationship between the flight number and geo orbit.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F82AFD1C-C3EC-CC87-0874-372C6645B6B2}"/>
              </a:ext>
            </a:extLst>
          </p:cNvPr>
          <p:cNvPicPr>
            <a:picLocks noChangeAspect="1"/>
          </p:cNvPicPr>
          <p:nvPr/>
        </p:nvPicPr>
        <p:blipFill>
          <a:blip r:embed="rId3"/>
          <a:stretch>
            <a:fillRect/>
          </a:stretch>
        </p:blipFill>
        <p:spPr>
          <a:xfrm>
            <a:off x="4781910" y="1968039"/>
            <a:ext cx="6366292" cy="341075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The successful landing of Polar , Leo and ISS depends on light  payload.</a:t>
            </a: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a:rPr>
              <a:t>For GTO orbit is not distinguishable by payload mass</a:t>
            </a: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rgbClr val="292929"/>
              </a:solidFill>
              <a:latin typeface="Abadi" panose="020B0604020104020204" pitchFamily="34" charset="0"/>
              <a:ea typeface="+mn-lt"/>
              <a:cs typeface="+mn-lt"/>
            </a:endParaRPr>
          </a:p>
          <a:p>
            <a:pPr>
              <a:lnSpc>
                <a:spcPct val="100000"/>
              </a:lnSpc>
              <a:spcBef>
                <a:spcPts val="1400"/>
              </a:spcBef>
            </a:pP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CFDED214-03F7-E44D-B8A4-C2A961CAD805}"/>
              </a:ext>
            </a:extLst>
          </p:cNvPr>
          <p:cNvPicPr>
            <a:picLocks noChangeAspect="1"/>
          </p:cNvPicPr>
          <p:nvPr/>
        </p:nvPicPr>
        <p:blipFill>
          <a:blip r:embed="rId3"/>
          <a:stretch>
            <a:fillRect/>
          </a:stretch>
        </p:blipFill>
        <p:spPr>
          <a:xfrm>
            <a:off x="5299496" y="1534606"/>
            <a:ext cx="6280028" cy="450765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success rate is increasing from 2015 </a:t>
            </a: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Picture 5" descr="Chart, line chart&#10;&#10;Description automatically generated">
            <a:extLst>
              <a:ext uri="{FF2B5EF4-FFF2-40B4-BE49-F238E27FC236}">
                <a16:creationId xmlns:a16="http://schemas.microsoft.com/office/drawing/2014/main" id="{E1ACD21A-200C-AB6A-2EC8-67536C555FF3}"/>
              </a:ext>
            </a:extLst>
          </p:cNvPr>
          <p:cNvPicPr>
            <a:picLocks noChangeAspect="1"/>
          </p:cNvPicPr>
          <p:nvPr/>
        </p:nvPicPr>
        <p:blipFill>
          <a:blip r:embed="rId3"/>
          <a:stretch>
            <a:fillRect/>
          </a:stretch>
        </p:blipFill>
        <p:spPr>
          <a:xfrm>
            <a:off x="5960853" y="1788482"/>
            <a:ext cx="5273615" cy="312288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four unique launch site in the dataset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2" name="Picture 5" descr="Graphical user interface, text, application, email&#10;&#10;Description automatically generated">
            <a:extLst>
              <a:ext uri="{FF2B5EF4-FFF2-40B4-BE49-F238E27FC236}">
                <a16:creationId xmlns:a16="http://schemas.microsoft.com/office/drawing/2014/main" id="{86A8A14C-E685-7DF2-802F-34FF54D36EDE}"/>
              </a:ext>
            </a:extLst>
          </p:cNvPr>
          <p:cNvPicPr>
            <a:picLocks noChangeAspect="1"/>
          </p:cNvPicPr>
          <p:nvPr/>
        </p:nvPicPr>
        <p:blipFill>
          <a:blip r:embed="rId3"/>
          <a:stretch>
            <a:fillRect/>
          </a:stretch>
        </p:blipFill>
        <p:spPr>
          <a:xfrm>
            <a:off x="1043796" y="2556680"/>
            <a:ext cx="8062822" cy="208969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Find the Launch site name from the dataset applying where clause with Like operator into Launch site columns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2" name="Picture 5" descr="Graphical user interface, text&#10;&#10;Description automatically generated">
            <a:extLst>
              <a:ext uri="{FF2B5EF4-FFF2-40B4-BE49-F238E27FC236}">
                <a16:creationId xmlns:a16="http://schemas.microsoft.com/office/drawing/2014/main" id="{7B89E507-9DC8-E6CF-445B-D5948A3EE452}"/>
              </a:ext>
            </a:extLst>
          </p:cNvPr>
          <p:cNvPicPr>
            <a:picLocks noChangeAspect="1"/>
          </p:cNvPicPr>
          <p:nvPr/>
        </p:nvPicPr>
        <p:blipFill>
          <a:blip r:embed="rId3"/>
          <a:stretch>
            <a:fillRect/>
          </a:stretch>
        </p:blipFill>
        <p:spPr>
          <a:xfrm>
            <a:off x="885645" y="2484382"/>
            <a:ext cx="9859991" cy="305380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total payload mass is 45596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Using SUM operator in payload mass column from SPACEXTBL database and apply where clause to customer column.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2" name="Picture 5" descr="Graphical user interface, text, application, email&#10;&#10;Description automatically generated">
            <a:extLst>
              <a:ext uri="{FF2B5EF4-FFF2-40B4-BE49-F238E27FC236}">
                <a16:creationId xmlns:a16="http://schemas.microsoft.com/office/drawing/2014/main" id="{AC7C2FE7-B4EA-B16C-0406-950BE111141D}"/>
              </a:ext>
            </a:extLst>
          </p:cNvPr>
          <p:cNvPicPr>
            <a:picLocks noChangeAspect="1"/>
          </p:cNvPicPr>
          <p:nvPr/>
        </p:nvPicPr>
        <p:blipFill>
          <a:blip r:embed="rId3"/>
          <a:stretch>
            <a:fillRect/>
          </a:stretch>
        </p:blipFill>
        <p:spPr>
          <a:xfrm>
            <a:off x="411192" y="3254528"/>
            <a:ext cx="10564483" cy="276434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average payload mass carried by booster version F9 v1.1 is 2928 kg</a:t>
            </a:r>
          </a:p>
          <a:p>
            <a:pPr>
              <a:lnSpc>
                <a:spcPct val="100000"/>
              </a:lnSpc>
              <a:spcBef>
                <a:spcPts val="1400"/>
              </a:spcBef>
            </a:pPr>
            <a:r>
              <a:rPr lang="en-US" sz="2200" dirty="0">
                <a:solidFill>
                  <a:schemeClr val="accent3">
                    <a:lumMod val="25000"/>
                  </a:schemeClr>
                </a:solidFill>
                <a:latin typeface="Abadi"/>
              </a:rPr>
              <a:t>From SPACEXTBL database, use AVG operator in payload mass column and apply where clause in booster version column specify the version </a:t>
            </a:r>
            <a:r>
              <a:rPr lang="en-US" sz="2200" dirty="0">
                <a:ea typeface="+mn-lt"/>
                <a:cs typeface="+mn-lt"/>
              </a:rPr>
              <a:t>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pic>
        <p:nvPicPr>
          <p:cNvPr id="2" name="Picture 5" descr="Graphical user interface, text, application, email&#10;&#10;Description automatically generated">
            <a:extLst>
              <a:ext uri="{FF2B5EF4-FFF2-40B4-BE49-F238E27FC236}">
                <a16:creationId xmlns:a16="http://schemas.microsoft.com/office/drawing/2014/main" id="{3386DC15-8234-5010-2548-554E1C44F3DD}"/>
              </a:ext>
            </a:extLst>
          </p:cNvPr>
          <p:cNvPicPr>
            <a:picLocks noChangeAspect="1"/>
          </p:cNvPicPr>
          <p:nvPr/>
        </p:nvPicPr>
        <p:blipFill>
          <a:blip r:embed="rId3"/>
          <a:stretch>
            <a:fillRect/>
          </a:stretch>
        </p:blipFill>
        <p:spPr>
          <a:xfrm>
            <a:off x="641231" y="3622496"/>
            <a:ext cx="10650746" cy="250285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91010"/>
            <a:ext cx="10329549" cy="530998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Summary of methodologies</a:t>
            </a:r>
          </a:p>
          <a:p>
            <a:pPr lvl="1">
              <a:lnSpc>
                <a:spcPct val="100000"/>
              </a:lnSpc>
              <a:spcBef>
                <a:spcPts val="1400"/>
              </a:spcBef>
            </a:pPr>
            <a:r>
              <a:rPr lang="en-US" sz="2000" dirty="0">
                <a:solidFill>
                  <a:schemeClr val="accent3">
                    <a:lumMod val="25000"/>
                  </a:schemeClr>
                </a:solidFill>
                <a:latin typeface="Abadi"/>
              </a:rPr>
              <a:t>Data Collection (API and Web scraping)</a:t>
            </a:r>
            <a:endParaRPr lang="en-US" sz="2000" dirty="0">
              <a:solidFill>
                <a:schemeClr val="accent3">
                  <a:lumMod val="25000"/>
                </a:schemeClr>
              </a:solidFill>
            </a:endParaRPr>
          </a:p>
          <a:p>
            <a:pPr lvl="1">
              <a:lnSpc>
                <a:spcPct val="100000"/>
              </a:lnSpc>
              <a:spcBef>
                <a:spcPts val="1400"/>
              </a:spcBef>
            </a:pPr>
            <a:r>
              <a:rPr lang="en-US" sz="2000" dirty="0">
                <a:solidFill>
                  <a:schemeClr val="accent3">
                    <a:lumMod val="25000"/>
                  </a:schemeClr>
                </a:solidFill>
                <a:latin typeface="IBM Plex Mono Text"/>
              </a:rPr>
              <a:t> EDA (data visualization and SQL)</a:t>
            </a:r>
            <a:endParaRPr lang="en-US" sz="2000" dirty="0">
              <a:solidFill>
                <a:schemeClr val="accent3">
                  <a:lumMod val="25000"/>
                </a:schemeClr>
              </a:solidFill>
            </a:endParaRPr>
          </a:p>
          <a:p>
            <a:pPr lvl="1">
              <a:lnSpc>
                <a:spcPct val="100000"/>
              </a:lnSpc>
              <a:spcBef>
                <a:spcPts val="1400"/>
              </a:spcBef>
            </a:pPr>
            <a:r>
              <a:rPr lang="en-US" sz="2000" dirty="0">
                <a:solidFill>
                  <a:schemeClr val="accent3">
                    <a:lumMod val="25000"/>
                  </a:schemeClr>
                </a:solidFill>
                <a:latin typeface="IBM Plex Mono Text"/>
              </a:rPr>
              <a:t>Map with Folium</a:t>
            </a:r>
          </a:p>
          <a:p>
            <a:pPr lvl="1">
              <a:lnSpc>
                <a:spcPct val="100000"/>
              </a:lnSpc>
              <a:spcBef>
                <a:spcPts val="1400"/>
              </a:spcBef>
            </a:pPr>
            <a:r>
              <a:rPr lang="en-US" sz="2000" dirty="0">
                <a:solidFill>
                  <a:schemeClr val="accent3">
                    <a:lumMod val="25000"/>
                  </a:schemeClr>
                </a:solidFill>
                <a:latin typeface="IBM Plex Mono Text"/>
              </a:rPr>
              <a:t>Interactive Dash Board with </a:t>
            </a:r>
            <a:r>
              <a:rPr lang="en-US" sz="2000" dirty="0" err="1">
                <a:solidFill>
                  <a:schemeClr val="accent3">
                    <a:lumMod val="25000"/>
                  </a:schemeClr>
                </a:solidFill>
                <a:latin typeface="IBM Plex Mono Text"/>
              </a:rPr>
              <a:t>plotly</a:t>
            </a:r>
            <a:r>
              <a:rPr lang="en-US" sz="2000" dirty="0">
                <a:solidFill>
                  <a:schemeClr val="accent3">
                    <a:lumMod val="25000"/>
                  </a:schemeClr>
                </a:solidFill>
                <a:latin typeface="IBM Plex Mono Text"/>
              </a:rPr>
              <a:t> Dash</a:t>
            </a:r>
          </a:p>
          <a:p>
            <a:pPr lvl="1">
              <a:lnSpc>
                <a:spcPct val="100000"/>
              </a:lnSpc>
              <a:spcBef>
                <a:spcPts val="1400"/>
              </a:spcBef>
            </a:pPr>
            <a:r>
              <a:rPr lang="en-US" sz="2000" dirty="0">
                <a:solidFill>
                  <a:schemeClr val="accent3">
                    <a:lumMod val="25000"/>
                  </a:schemeClr>
                </a:solidFill>
                <a:latin typeface="IBM Plex Mono Text"/>
              </a:rPr>
              <a:t>Predictive analysis</a:t>
            </a:r>
            <a:endParaRPr lang="en-US" dirty="0">
              <a:solidFill>
                <a:schemeClr val="accent3">
                  <a:lumMod val="25000"/>
                </a:schemeClr>
              </a:solidFill>
              <a:latin typeface="Abadi"/>
            </a:endParaRPr>
          </a:p>
          <a:p>
            <a:pPr marL="457200" lvl="1" indent="-342900">
              <a:lnSpc>
                <a:spcPct val="100000"/>
              </a:lnSpc>
              <a:spcBef>
                <a:spcPts val="1400"/>
              </a:spcBef>
            </a:pPr>
            <a:r>
              <a:rPr lang="en-US" sz="2200" dirty="0">
                <a:solidFill>
                  <a:schemeClr val="accent3">
                    <a:lumMod val="25000"/>
                  </a:schemeClr>
                </a:solidFill>
                <a:latin typeface="Abadi"/>
              </a:rPr>
              <a:t> Summary of all results</a:t>
            </a:r>
          </a:p>
          <a:p>
            <a:pPr marL="914400" lvl="2" indent="-342900">
              <a:lnSpc>
                <a:spcPct val="100000"/>
              </a:lnSpc>
              <a:spcBef>
                <a:spcPts val="1400"/>
              </a:spcBef>
            </a:pPr>
            <a:r>
              <a:rPr lang="en-US" dirty="0">
                <a:solidFill>
                  <a:schemeClr val="accent3">
                    <a:lumMod val="25000"/>
                  </a:schemeClr>
                </a:solidFill>
                <a:latin typeface="Abadi"/>
              </a:rPr>
              <a:t>EDA results from all sources</a:t>
            </a:r>
          </a:p>
          <a:p>
            <a:pPr marL="914400" lvl="2" indent="-342900">
              <a:lnSpc>
                <a:spcPct val="100000"/>
              </a:lnSpc>
              <a:spcBef>
                <a:spcPts val="1400"/>
              </a:spcBef>
            </a:pPr>
            <a:r>
              <a:rPr lang="en-US" dirty="0">
                <a:solidFill>
                  <a:schemeClr val="accent3">
                    <a:lumMod val="25000"/>
                  </a:schemeClr>
                </a:solidFill>
                <a:latin typeface="Abadi"/>
              </a:rPr>
              <a:t>Interactive map and dashboard result</a:t>
            </a:r>
          </a:p>
          <a:p>
            <a:pPr marL="914400" lvl="2" indent="-342900">
              <a:lnSpc>
                <a:spcPct val="100000"/>
              </a:lnSpc>
              <a:spcBef>
                <a:spcPts val="1400"/>
              </a:spcBef>
            </a:pPr>
            <a:r>
              <a:rPr lang="en-US" dirty="0">
                <a:solidFill>
                  <a:schemeClr val="accent3">
                    <a:lumMod val="25000"/>
                  </a:schemeClr>
                </a:solidFill>
                <a:latin typeface="Abadi"/>
              </a:rPr>
              <a:t>Prediction results from Models</a:t>
            </a:r>
          </a:p>
          <a:p>
            <a:pPr marL="914400" lvl="2" indent="-342900">
              <a:lnSpc>
                <a:spcPct val="100000"/>
              </a:lnSpc>
              <a:spcBef>
                <a:spcPts val="1400"/>
              </a:spcBef>
            </a:pPr>
            <a:endParaRPr lang="en-US"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 is 2015-12-22</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From SPACEXTBL database use  min operator DATE column and apply where clause to Landing outcome column with condition Success (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2" name="Picture 5" descr="Graphical user interface, text, application, email&#10;&#10;Description automatically generated">
            <a:extLst>
              <a:ext uri="{FF2B5EF4-FFF2-40B4-BE49-F238E27FC236}">
                <a16:creationId xmlns:a16="http://schemas.microsoft.com/office/drawing/2014/main" id="{F3157AA3-CA3A-F94A-980D-929956D320F0}"/>
              </a:ext>
            </a:extLst>
          </p:cNvPr>
          <p:cNvPicPr>
            <a:picLocks noChangeAspect="1"/>
          </p:cNvPicPr>
          <p:nvPr/>
        </p:nvPicPr>
        <p:blipFill>
          <a:blip r:embed="rId3"/>
          <a:stretch>
            <a:fillRect/>
          </a:stretch>
        </p:blipFill>
        <p:spPr>
          <a:xfrm>
            <a:off x="439948" y="3432610"/>
            <a:ext cx="10219425" cy="207749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ea typeface="+mn-lt"/>
                <a:cs typeface="+mn-lt"/>
              </a:rPr>
              <a:t>From SPACEXTBL database select BOOSTER_VERSION column with where clause.</a:t>
            </a:r>
          </a:p>
          <a:p>
            <a:pPr>
              <a:lnSpc>
                <a:spcPct val="100000"/>
              </a:lnSpc>
              <a:spcBef>
                <a:spcPts val="1400"/>
              </a:spcBef>
            </a:pPr>
            <a:r>
              <a:rPr lang="en-US" sz="2200" dirty="0">
                <a:solidFill>
                  <a:schemeClr val="accent3">
                    <a:lumMod val="25000"/>
                  </a:schemeClr>
                </a:solidFill>
                <a:latin typeface="Abadi"/>
              </a:rPr>
              <a:t>In where clause we use AND operator with Landing outcome with Success(drone ship) and payload mass kg column. In payload mass column we use between operator with the numbers 4000 and 6000  as a condition to meet the query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2" name="Picture 2" descr="Graphical user interface, text, application, email&#10;&#10;Description automatically generated">
            <a:extLst>
              <a:ext uri="{FF2B5EF4-FFF2-40B4-BE49-F238E27FC236}">
                <a16:creationId xmlns:a16="http://schemas.microsoft.com/office/drawing/2014/main" id="{36FD6DAE-EC62-FE8F-74D4-D235F6B9FCE9}"/>
              </a:ext>
            </a:extLst>
          </p:cNvPr>
          <p:cNvPicPr>
            <a:picLocks noChangeAspect="1"/>
          </p:cNvPicPr>
          <p:nvPr/>
        </p:nvPicPr>
        <p:blipFill>
          <a:blip r:embed="rId3"/>
          <a:stretch>
            <a:fillRect/>
          </a:stretch>
        </p:blipFill>
        <p:spPr>
          <a:xfrm>
            <a:off x="885647" y="3858197"/>
            <a:ext cx="9845613" cy="231900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ea typeface="+mn-lt"/>
                <a:cs typeface="+mn-lt"/>
              </a:rPr>
              <a:t>From SPACEXTBL database select MISSION_OUTCOME with count operator and apply group by clause  to </a:t>
            </a:r>
            <a:r>
              <a:rPr lang="en-US" sz="2200" dirty="0">
                <a:latin typeface="Calibri"/>
                <a:cs typeface="Calibri"/>
              </a:rPr>
              <a:t>MISSION_OUTCOME column. In MISSION_OUTCOME column I use Like operator with 'Success%' condition</a:t>
            </a:r>
            <a:endParaRPr lang="en-US" dirty="0">
              <a:solidFill>
                <a:srgbClr val="292929"/>
              </a:solidFill>
              <a:latin typeface="Calibri"/>
              <a:cs typeface="Calibri"/>
            </a:endParaRPr>
          </a:p>
          <a:p>
            <a:pPr>
              <a:lnSpc>
                <a:spcPct val="100000"/>
              </a:lnSpc>
              <a:spcBef>
                <a:spcPts val="1400"/>
              </a:spcBef>
            </a:pPr>
            <a:r>
              <a:rPr lang="en-US" sz="2200" dirty="0">
                <a:solidFill>
                  <a:schemeClr val="accent3">
                    <a:lumMod val="25000"/>
                  </a:schemeClr>
                </a:solidFill>
                <a:latin typeface="Abadi"/>
                <a:cs typeface="Calibri"/>
              </a:rPr>
              <a:t>The</a:t>
            </a:r>
            <a:r>
              <a:rPr lang="en-US" sz="2200" dirty="0">
                <a:solidFill>
                  <a:schemeClr val="accent3">
                    <a:lumMod val="25000"/>
                  </a:schemeClr>
                </a:solidFill>
                <a:latin typeface="Abadi"/>
              </a:rPr>
              <a:t> total number of successful mission outcomes is 100 and </a:t>
            </a:r>
            <a:r>
              <a:rPr lang="en-US" sz="2200" dirty="0" err="1">
                <a:solidFill>
                  <a:schemeClr val="accent3">
                    <a:lumMod val="25000"/>
                  </a:schemeClr>
                </a:solidFill>
                <a:latin typeface="Abadi"/>
              </a:rPr>
              <a:t>faliure</a:t>
            </a:r>
            <a:r>
              <a:rPr lang="en-US" sz="2200" dirty="0">
                <a:solidFill>
                  <a:schemeClr val="accent3">
                    <a:lumMod val="25000"/>
                  </a:schemeClr>
                </a:solidFill>
                <a:latin typeface="Abadi"/>
              </a:rPr>
              <a:t> mission outcome is 1</a:t>
            </a:r>
            <a:endParaRPr lang="en-US">
              <a:solidFill>
                <a:schemeClr val="accent3">
                  <a:lumMod val="25000"/>
                </a:schemeClr>
              </a:solidFill>
              <a:cs typeface="Calibri" panose="020F0502020204030204"/>
            </a:endParaRPr>
          </a:p>
          <a:p>
            <a:pPr>
              <a:lnSpc>
                <a:spcPct val="100000"/>
              </a:lnSpc>
              <a:spcBef>
                <a:spcPts val="1400"/>
              </a:spcBef>
            </a:pPr>
            <a:endParaRPr lang="en-US" sz="2200">
              <a:ea typeface="+mn-lt"/>
              <a:cs typeface="+mn-lt"/>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2" name="Picture 5" descr="Graphical user interface, text, application, email&#10;&#10;Description automatically generated">
            <a:extLst>
              <a:ext uri="{FF2B5EF4-FFF2-40B4-BE49-F238E27FC236}">
                <a16:creationId xmlns:a16="http://schemas.microsoft.com/office/drawing/2014/main" id="{01649855-1145-E6F3-07AC-4E267896D9F5}"/>
              </a:ext>
            </a:extLst>
          </p:cNvPr>
          <p:cNvPicPr>
            <a:picLocks noChangeAspect="1"/>
          </p:cNvPicPr>
          <p:nvPr/>
        </p:nvPicPr>
        <p:blipFill>
          <a:blip r:embed="rId3"/>
          <a:stretch>
            <a:fillRect/>
          </a:stretch>
        </p:blipFill>
        <p:spPr>
          <a:xfrm>
            <a:off x="856891" y="3775069"/>
            <a:ext cx="9558067" cy="247088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a:t>
            </a:r>
            <a:r>
              <a:rPr lang="en-US" sz="2200" dirty="0" err="1">
                <a:solidFill>
                  <a:schemeClr val="accent3">
                    <a:lumMod val="25000"/>
                  </a:schemeClr>
                </a:solidFill>
                <a:latin typeface="Abadi"/>
              </a:rPr>
              <a:t>spacextbl</a:t>
            </a:r>
            <a:r>
              <a:rPr lang="en-US" sz="2200" dirty="0">
                <a:solidFill>
                  <a:schemeClr val="accent3">
                    <a:lumMod val="25000"/>
                  </a:schemeClr>
                </a:solidFill>
                <a:latin typeface="Abadi"/>
              </a:rPr>
              <a:t> database select booster version column with where </a:t>
            </a:r>
            <a:r>
              <a:rPr lang="en-US" sz="2200" dirty="0" err="1">
                <a:solidFill>
                  <a:schemeClr val="accent3">
                    <a:lumMod val="25000"/>
                  </a:schemeClr>
                </a:solidFill>
                <a:latin typeface="Abadi"/>
              </a:rPr>
              <a:t>clause.In</a:t>
            </a:r>
            <a:r>
              <a:rPr lang="en-US" sz="2200" dirty="0">
                <a:solidFill>
                  <a:schemeClr val="accent3">
                    <a:lumMod val="25000"/>
                  </a:schemeClr>
                </a:solidFill>
                <a:latin typeface="Abadi"/>
              </a:rPr>
              <a:t> where clause I use subquery which finds maximum payload mass from the database.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2" name="Picture 5" descr="Graphical user interface, text, application, email&#10;&#10;Description automatically generated">
            <a:extLst>
              <a:ext uri="{FF2B5EF4-FFF2-40B4-BE49-F238E27FC236}">
                <a16:creationId xmlns:a16="http://schemas.microsoft.com/office/drawing/2014/main" id="{85E58964-1274-2AE5-33A5-849426F5F579}"/>
              </a:ext>
            </a:extLst>
          </p:cNvPr>
          <p:cNvPicPr>
            <a:picLocks noChangeAspect="1"/>
          </p:cNvPicPr>
          <p:nvPr/>
        </p:nvPicPr>
        <p:blipFill>
          <a:blip r:embed="rId3"/>
          <a:stretch>
            <a:fillRect/>
          </a:stretch>
        </p:blipFill>
        <p:spPr>
          <a:xfrm>
            <a:off x="1058176" y="3323536"/>
            <a:ext cx="9385538" cy="264070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a:t>
            </a:r>
            <a:r>
              <a:rPr lang="en-US" sz="2200" dirty="0" err="1">
                <a:solidFill>
                  <a:schemeClr val="accent3">
                    <a:lumMod val="25000"/>
                  </a:schemeClr>
                </a:solidFill>
                <a:latin typeface="Abadi"/>
              </a:rPr>
              <a:t>spacextbl</a:t>
            </a:r>
            <a:r>
              <a:rPr lang="en-US" sz="2200" dirty="0">
                <a:solidFill>
                  <a:schemeClr val="accent3">
                    <a:lumMod val="25000"/>
                  </a:schemeClr>
                </a:solidFill>
                <a:latin typeface="Abadi"/>
              </a:rPr>
              <a:t> database we select date,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landing outcome and use where clause and 'AND' operator to landing outcome and date columns. In  date column we use substring operator to extract the year.</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2" name="Picture 5" descr="Graphical user interface, text, application, email&#10;&#10;Description automatically generated">
            <a:extLst>
              <a:ext uri="{FF2B5EF4-FFF2-40B4-BE49-F238E27FC236}">
                <a16:creationId xmlns:a16="http://schemas.microsoft.com/office/drawing/2014/main" id="{52FDD180-6F96-5764-8E55-131A072CEF79}"/>
              </a:ext>
            </a:extLst>
          </p:cNvPr>
          <p:cNvPicPr>
            <a:picLocks noChangeAspect="1"/>
          </p:cNvPicPr>
          <p:nvPr/>
        </p:nvPicPr>
        <p:blipFill>
          <a:blip r:embed="rId3"/>
          <a:stretch>
            <a:fillRect/>
          </a:stretch>
        </p:blipFill>
        <p:spPr>
          <a:xfrm>
            <a:off x="957534" y="3433929"/>
            <a:ext cx="9558066" cy="194546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Selecting landing outcome with count operator from </a:t>
            </a:r>
            <a:r>
              <a:rPr lang="en-US" sz="2200" dirty="0" err="1">
                <a:solidFill>
                  <a:schemeClr val="accent3">
                    <a:lumMod val="25000"/>
                  </a:schemeClr>
                </a:solidFill>
                <a:latin typeface="Abadi"/>
              </a:rPr>
              <a:t>spacextbl</a:t>
            </a:r>
            <a:r>
              <a:rPr lang="en-US" sz="2200" dirty="0">
                <a:solidFill>
                  <a:schemeClr val="accent3">
                    <a:lumMod val="25000"/>
                  </a:schemeClr>
                </a:solidFill>
                <a:latin typeface="Abadi"/>
              </a:rPr>
              <a:t> database and where clause with date columns with between and 'AND' operator and apply group by and order by clause with descending order to landing outcome column</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2" name="Picture 5">
            <a:extLst>
              <a:ext uri="{FF2B5EF4-FFF2-40B4-BE49-F238E27FC236}">
                <a16:creationId xmlns:a16="http://schemas.microsoft.com/office/drawing/2014/main" id="{7A5E9B73-8806-03A3-00C7-3170373F7A89}"/>
              </a:ext>
            </a:extLst>
          </p:cNvPr>
          <p:cNvPicPr>
            <a:picLocks noChangeAspect="1"/>
          </p:cNvPicPr>
          <p:nvPr/>
        </p:nvPicPr>
        <p:blipFill>
          <a:blip r:embed="rId3"/>
          <a:stretch>
            <a:fillRect/>
          </a:stretch>
        </p:blipFill>
        <p:spPr>
          <a:xfrm>
            <a:off x="1000665" y="3433313"/>
            <a:ext cx="8968596" cy="207609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Picture 5" descr="Map&#10;&#10;Description automatically generated">
            <a:extLst>
              <a:ext uri="{FF2B5EF4-FFF2-40B4-BE49-F238E27FC236}">
                <a16:creationId xmlns:a16="http://schemas.microsoft.com/office/drawing/2014/main" id="{7B9521BF-29F4-6159-56EF-0D02DCEEEDB5}"/>
              </a:ext>
            </a:extLst>
          </p:cNvPr>
          <p:cNvPicPr>
            <a:picLocks noGrp="1" noChangeAspect="1"/>
          </p:cNvPicPr>
          <p:nvPr>
            <p:ph idx="4294967295"/>
          </p:nvPr>
        </p:nvPicPr>
        <p:blipFill>
          <a:blip r:embed="rId3"/>
          <a:stretch>
            <a:fillRect/>
          </a:stretch>
        </p:blipFill>
        <p:spPr>
          <a:xfrm>
            <a:off x="4437085" y="1713948"/>
            <a:ext cx="7199102" cy="4028356"/>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Geographic map of all Launch Site Using Folium</a:t>
            </a:r>
          </a:p>
        </p:txBody>
      </p:sp>
      <p:sp>
        <p:nvSpPr>
          <p:cNvPr id="6" name="TextBox 5">
            <a:extLst>
              <a:ext uri="{FF2B5EF4-FFF2-40B4-BE49-F238E27FC236}">
                <a16:creationId xmlns:a16="http://schemas.microsoft.com/office/drawing/2014/main" id="{724DFE33-3AE1-3085-DF6A-B4CE89D87BE1}"/>
              </a:ext>
            </a:extLst>
          </p:cNvPr>
          <p:cNvSpPr txBox="1"/>
          <p:nvPr/>
        </p:nvSpPr>
        <p:spPr>
          <a:xfrm>
            <a:off x="1216325" y="1633268"/>
            <a:ext cx="293010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dirty="0">
                <a:solidFill>
                  <a:srgbClr val="292929"/>
                </a:solidFill>
                <a:latin typeface="Abadi"/>
                <a:cs typeface="Arial"/>
              </a:rPr>
              <a:t>All the launch site is very close to coast and equator line.</a:t>
            </a:r>
            <a:endParaRPr lang="en-US">
              <a:solidFill>
                <a:srgbClr val="292929"/>
              </a:solidFill>
              <a:latin typeface="Abadi"/>
              <a:cs typeface="Arial"/>
            </a:endParaRPr>
          </a:p>
          <a:p>
            <a:pPr>
              <a:buChar char="•"/>
            </a:pPr>
            <a:r>
              <a:rPr lang="en-US" dirty="0">
                <a:latin typeface="Abadi"/>
                <a:cs typeface="Arial"/>
              </a:rPr>
              <a:t>There are four launch site areas :CCAFS LC-40,CCAFS SLC-40, KSC LC-39A, VAFB SLC-4</a:t>
            </a:r>
          </a:p>
          <a:p>
            <a:pPr>
              <a:buChar char="•"/>
            </a:pPr>
            <a:endParaRPr lang="en-US" dirty="0">
              <a:latin typeface="Abadi"/>
              <a:cs typeface="Arial"/>
            </a:endParaRPr>
          </a:p>
          <a:p>
            <a:pPr>
              <a:buChar char="•"/>
            </a:pPr>
            <a:endParaRPr lang="en-US" dirty="0">
              <a:latin typeface="Abadi"/>
              <a:cs typeface="Arial"/>
            </a:endParaRPr>
          </a:p>
          <a:p>
            <a:pPr>
              <a:buChar char="•"/>
            </a:pPr>
            <a:endParaRPr lang="en-US" dirty="0">
              <a:latin typeface="Abadi"/>
              <a:cs typeface="Arial"/>
            </a:endParaRP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6979314" y="1396289"/>
            <a:ext cx="43755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b="1" kern="1200">
                <a:solidFill>
                  <a:schemeClr val="tx1"/>
                </a:solidFill>
                <a:latin typeface="+mj-lt"/>
                <a:ea typeface="+mj-ea"/>
                <a:cs typeface="+mj-cs"/>
              </a:rPr>
              <a:t>The success/failed launches for each site on the map</a:t>
            </a:r>
            <a:endParaRPr lang="en-US" sz="2800" kern="1200">
              <a:solidFill>
                <a:schemeClr val="tx1"/>
              </a:solidFill>
              <a:latin typeface="+mj-lt"/>
              <a:ea typeface="+mj-ea"/>
              <a:cs typeface="+mj-cs"/>
            </a:endParaRPr>
          </a:p>
          <a:p>
            <a:pPr>
              <a:spcAft>
                <a:spcPts val="600"/>
              </a:spcAft>
            </a:pPr>
            <a:endParaRPr lang="en-US" sz="2800" kern="1200">
              <a:solidFill>
                <a:schemeClr val="tx1"/>
              </a:solidFill>
              <a:latin typeface="+mj-lt"/>
              <a:ea typeface="+mj-ea"/>
              <a:cs typeface="+mj-cs"/>
            </a:endParaRPr>
          </a:p>
        </p:txBody>
      </p:sp>
      <p:sp>
        <p:nvSpPr>
          <p:cNvPr id="17" name="Freeform: Shape 13">
            <a:extLst>
              <a:ext uri="{FF2B5EF4-FFF2-40B4-BE49-F238E27FC236}">
                <a16:creationId xmlns:a16="http://schemas.microsoft.com/office/drawing/2014/main" id="{0ED52484-C939-4951-85D6-79046BBC6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67397" cy="3481744"/>
          </a:xfrm>
          <a:custGeom>
            <a:avLst/>
            <a:gdLst>
              <a:gd name="connsiteX0" fmla="*/ 0 w 4067397"/>
              <a:gd name="connsiteY0" fmla="*/ 0 h 3481744"/>
              <a:gd name="connsiteX1" fmla="*/ 3741230 w 4067397"/>
              <a:gd name="connsiteY1" fmla="*/ 0 h 3481744"/>
              <a:gd name="connsiteX2" fmla="*/ 3789282 w 4067397"/>
              <a:gd name="connsiteY2" fmla="*/ 79096 h 3481744"/>
              <a:gd name="connsiteX3" fmla="*/ 4067397 w 4067397"/>
              <a:gd name="connsiteY3" fmla="*/ 1177456 h 3481744"/>
              <a:gd name="connsiteX4" fmla="*/ 1763109 w 4067397"/>
              <a:gd name="connsiteY4" fmla="*/ 3481744 h 3481744"/>
              <a:gd name="connsiteX5" fmla="*/ 133731 w 4067397"/>
              <a:gd name="connsiteY5" fmla="*/ 2806834 h 3481744"/>
              <a:gd name="connsiteX6" fmla="*/ 0 w 4067397"/>
              <a:gd name="connsiteY6" fmla="*/ 2659692 h 348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7397" h="3481744">
                <a:moveTo>
                  <a:pt x="0" y="0"/>
                </a:moveTo>
                <a:lnTo>
                  <a:pt x="3741230" y="0"/>
                </a:lnTo>
                <a:lnTo>
                  <a:pt x="3789282" y="79096"/>
                </a:lnTo>
                <a:cubicBezTo>
                  <a:pt x="3966649" y="405598"/>
                  <a:pt x="4067397" y="779761"/>
                  <a:pt x="4067397" y="1177456"/>
                </a:cubicBezTo>
                <a:cubicBezTo>
                  <a:pt x="4067397" y="2450079"/>
                  <a:pt x="3035732" y="3481744"/>
                  <a:pt x="1763109" y="3481744"/>
                </a:cubicBezTo>
                <a:cubicBezTo>
                  <a:pt x="1126798" y="3481744"/>
                  <a:pt x="550726" y="3223828"/>
                  <a:pt x="133731" y="2806834"/>
                </a:cubicBezTo>
                <a:lnTo>
                  <a:pt x="0" y="265969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123AC743-1CAC-4594-8F81-8E5C1E45B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5804" y="452999"/>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5" descr="Map&#10;&#10;Description automatically generated">
            <a:extLst>
              <a:ext uri="{FF2B5EF4-FFF2-40B4-BE49-F238E27FC236}">
                <a16:creationId xmlns:a16="http://schemas.microsoft.com/office/drawing/2014/main" id="{65CB4251-DDA7-5A14-96D5-77B156404716}"/>
              </a:ext>
            </a:extLst>
          </p:cNvPr>
          <p:cNvPicPr>
            <a:picLocks noChangeAspect="1"/>
          </p:cNvPicPr>
          <p:nvPr/>
        </p:nvPicPr>
        <p:blipFill rotWithShape="1">
          <a:blip r:embed="rId2"/>
          <a:srcRect l="9599" r="42652" b="3"/>
          <a:stretch/>
        </p:blipFill>
        <p:spPr>
          <a:xfrm>
            <a:off x="4700396" y="617591"/>
            <a:ext cx="1691640" cy="1691640"/>
          </a:xfrm>
          <a:custGeom>
            <a:avLst/>
            <a:gdLst/>
            <a:ahLst/>
            <a:cxnLst/>
            <a:rect l="l" t="t" r="r" b="b"/>
            <a:pathLst>
              <a:path w="1645920" h="1645920">
                <a:moveTo>
                  <a:pt x="822960" y="0"/>
                </a:moveTo>
                <a:cubicBezTo>
                  <a:pt x="1277468" y="0"/>
                  <a:pt x="1645920" y="368452"/>
                  <a:pt x="1645920" y="822960"/>
                </a:cubicBezTo>
                <a:cubicBezTo>
                  <a:pt x="1645920" y="1277468"/>
                  <a:pt x="1277468" y="1645920"/>
                  <a:pt x="822960" y="1645920"/>
                </a:cubicBezTo>
                <a:cubicBezTo>
                  <a:pt x="368452" y="1645920"/>
                  <a:pt x="0" y="1277468"/>
                  <a:pt x="0" y="822960"/>
                </a:cubicBezTo>
                <a:cubicBezTo>
                  <a:pt x="0" y="368452"/>
                  <a:pt x="368452" y="0"/>
                  <a:pt x="822960" y="0"/>
                </a:cubicBezTo>
                <a:close/>
              </a:path>
            </a:pathLst>
          </a:custGeom>
        </p:spPr>
      </p:pic>
      <p:sp>
        <p:nvSpPr>
          <p:cNvPr id="18" name="Freeform: Shape 17">
            <a:extLst>
              <a:ext uri="{FF2B5EF4-FFF2-40B4-BE49-F238E27FC236}">
                <a16:creationId xmlns:a16="http://schemas.microsoft.com/office/drawing/2014/main" id="{3DF8EA8C-4EAB-49EE-BBAB-78BE910D2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041056"/>
            <a:ext cx="3216344" cy="2816945"/>
          </a:xfrm>
          <a:custGeom>
            <a:avLst/>
            <a:gdLst>
              <a:gd name="connsiteX0" fmla="*/ 1360112 w 3216344"/>
              <a:gd name="connsiteY0" fmla="*/ 0 h 2816945"/>
              <a:gd name="connsiteX1" fmla="*/ 3216344 w 3216344"/>
              <a:gd name="connsiteY1" fmla="*/ 1856232 h 2816945"/>
              <a:gd name="connsiteX2" fmla="*/ 2992307 w 3216344"/>
              <a:gd name="connsiteY2" fmla="*/ 2741023 h 2816945"/>
              <a:gd name="connsiteX3" fmla="*/ 2946183 w 3216344"/>
              <a:gd name="connsiteY3" fmla="*/ 2816945 h 2816945"/>
              <a:gd name="connsiteX4" fmla="*/ 0 w 3216344"/>
              <a:gd name="connsiteY4" fmla="*/ 2816945 h 2816945"/>
              <a:gd name="connsiteX5" fmla="*/ 0 w 3216344"/>
              <a:gd name="connsiteY5" fmla="*/ 596005 h 2816945"/>
              <a:gd name="connsiteX6" fmla="*/ 47558 w 3216344"/>
              <a:gd name="connsiteY6" fmla="*/ 543678 h 2816945"/>
              <a:gd name="connsiteX7" fmla="*/ 1360112 w 3216344"/>
              <a:gd name="connsiteY7" fmla="*/ 0 h 28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6344" h="2816945">
                <a:moveTo>
                  <a:pt x="1360112" y="0"/>
                </a:moveTo>
                <a:cubicBezTo>
                  <a:pt x="2385281" y="0"/>
                  <a:pt x="3216344" y="831063"/>
                  <a:pt x="3216344" y="1856232"/>
                </a:cubicBezTo>
                <a:cubicBezTo>
                  <a:pt x="3216344" y="2176598"/>
                  <a:pt x="3135186" y="2478007"/>
                  <a:pt x="2992307" y="2741023"/>
                </a:cubicBezTo>
                <a:lnTo>
                  <a:pt x="2946183" y="2816945"/>
                </a:lnTo>
                <a:lnTo>
                  <a:pt x="0" y="2816945"/>
                </a:lnTo>
                <a:lnTo>
                  <a:pt x="0" y="596005"/>
                </a:lnTo>
                <a:lnTo>
                  <a:pt x="47558" y="543678"/>
                </a:lnTo>
                <a:cubicBezTo>
                  <a:pt x="383470" y="207766"/>
                  <a:pt x="847528" y="0"/>
                  <a:pt x="136011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9973AF05-1CBD-4B57-BB0F-EAEF9F8FB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0935" y="2871982"/>
            <a:ext cx="2834640" cy="283464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3" descr="A picture containing diagram&#10;&#10;Description automatically generated">
            <a:extLst>
              <a:ext uri="{FF2B5EF4-FFF2-40B4-BE49-F238E27FC236}">
                <a16:creationId xmlns:a16="http://schemas.microsoft.com/office/drawing/2014/main" id="{C7BC9701-BB3D-ED80-8EB0-3496DE2CEFAD}"/>
              </a:ext>
            </a:extLst>
          </p:cNvPr>
          <p:cNvPicPr>
            <a:picLocks noGrp="1" noChangeAspect="1"/>
          </p:cNvPicPr>
          <p:nvPr>
            <p:ph idx="4294967295"/>
          </p:nvPr>
        </p:nvPicPr>
        <p:blipFill rotWithShape="1">
          <a:blip r:embed="rId3"/>
          <a:srcRect r="7347" b="5"/>
          <a:stretch/>
        </p:blipFill>
        <p:spPr>
          <a:xfrm>
            <a:off x="3545527" y="3036574"/>
            <a:ext cx="2505456" cy="2505456"/>
          </a:xfrm>
          <a:custGeom>
            <a:avLst/>
            <a:gdLst/>
            <a:ahLst/>
            <a:cxnLst/>
            <a:rect l="l" t="t" r="r" b="b"/>
            <a:pathLst>
              <a:path w="2505456" h="2505456">
                <a:moveTo>
                  <a:pt x="1252728" y="0"/>
                </a:moveTo>
                <a:cubicBezTo>
                  <a:pt x="1944591" y="0"/>
                  <a:pt x="2505456" y="560865"/>
                  <a:pt x="2505456" y="1252728"/>
                </a:cubicBezTo>
                <a:cubicBezTo>
                  <a:pt x="2505456" y="1944591"/>
                  <a:pt x="1944591" y="2505456"/>
                  <a:pt x="1252728" y="2505456"/>
                </a:cubicBezTo>
                <a:cubicBezTo>
                  <a:pt x="560865" y="2505456"/>
                  <a:pt x="0" y="1944591"/>
                  <a:pt x="0" y="1252728"/>
                </a:cubicBezTo>
                <a:cubicBezTo>
                  <a:pt x="0" y="560865"/>
                  <a:pt x="560865" y="0"/>
                  <a:pt x="1252728" y="0"/>
                </a:cubicBezTo>
                <a:close/>
              </a:path>
            </a:pathLst>
          </a:custGeom>
        </p:spPr>
      </p:pic>
      <p:pic>
        <p:nvPicPr>
          <p:cNvPr id="7" name="Picture 8" descr="A picture containing text, sky, several&#10;&#10;Description automatically generated">
            <a:extLst>
              <a:ext uri="{FF2B5EF4-FFF2-40B4-BE49-F238E27FC236}">
                <a16:creationId xmlns:a16="http://schemas.microsoft.com/office/drawing/2014/main" id="{C9F32427-AC62-6841-B32B-60772C928299}"/>
              </a:ext>
            </a:extLst>
          </p:cNvPr>
          <p:cNvPicPr>
            <a:picLocks noChangeAspect="1"/>
          </p:cNvPicPr>
          <p:nvPr/>
        </p:nvPicPr>
        <p:blipFill rotWithShape="1">
          <a:blip r:embed="rId4"/>
          <a:srcRect l="27777" r="24283"/>
          <a:stretch/>
        </p:blipFill>
        <p:spPr>
          <a:xfrm>
            <a:off x="20" y="10"/>
            <a:ext cx="3904480" cy="3318836"/>
          </a:xfrm>
          <a:custGeom>
            <a:avLst/>
            <a:gdLst/>
            <a:ahLst/>
            <a:cxnLst/>
            <a:rect l="l" t="t" r="r" b="b"/>
            <a:pathLst>
              <a:path w="3904500" h="3318846">
                <a:moveTo>
                  <a:pt x="0" y="0"/>
                </a:moveTo>
                <a:lnTo>
                  <a:pt x="3550823" y="0"/>
                </a:lnTo>
                <a:lnTo>
                  <a:pt x="3646046" y="156742"/>
                </a:lnTo>
                <a:cubicBezTo>
                  <a:pt x="3810874" y="460163"/>
                  <a:pt x="3904500" y="807876"/>
                  <a:pt x="3904500" y="1177456"/>
                </a:cubicBezTo>
                <a:cubicBezTo>
                  <a:pt x="3904500" y="2360113"/>
                  <a:pt x="2945767" y="3318846"/>
                  <a:pt x="1763110" y="3318846"/>
                </a:cubicBezTo>
                <a:cubicBezTo>
                  <a:pt x="1097866" y="3318846"/>
                  <a:pt x="503472" y="3015497"/>
                  <a:pt x="110709" y="2539579"/>
                </a:cubicBezTo>
                <a:lnTo>
                  <a:pt x="0" y="2391530"/>
                </a:lnTo>
                <a:close/>
              </a:path>
            </a:pathLst>
          </a:custGeom>
        </p:spPr>
      </p:pic>
      <p:pic>
        <p:nvPicPr>
          <p:cNvPr id="6" name="Picture 6" descr="Shape&#10;&#10;Description automatically generated">
            <a:extLst>
              <a:ext uri="{FF2B5EF4-FFF2-40B4-BE49-F238E27FC236}">
                <a16:creationId xmlns:a16="http://schemas.microsoft.com/office/drawing/2014/main" id="{7C0D7DC9-98EC-5889-A8C0-8E343B7F5F9F}"/>
              </a:ext>
            </a:extLst>
          </p:cNvPr>
          <p:cNvPicPr>
            <a:picLocks noChangeAspect="1"/>
          </p:cNvPicPr>
          <p:nvPr/>
        </p:nvPicPr>
        <p:blipFill rotWithShape="1">
          <a:blip r:embed="rId5"/>
          <a:srcRect l="11525" r="39352" b="-3"/>
          <a:stretch/>
        </p:blipFill>
        <p:spPr>
          <a:xfrm>
            <a:off x="1" y="4207014"/>
            <a:ext cx="3050387" cy="2654675"/>
          </a:xfrm>
          <a:custGeom>
            <a:avLst/>
            <a:gdLst/>
            <a:ahLst/>
            <a:cxnLst/>
            <a:rect l="l" t="t" r="r" b="b"/>
            <a:pathLst>
              <a:path w="3050387" h="2654675">
                <a:moveTo>
                  <a:pt x="1360112" y="0"/>
                </a:moveTo>
                <a:cubicBezTo>
                  <a:pt x="2293625" y="0"/>
                  <a:pt x="3050387" y="756762"/>
                  <a:pt x="3050387" y="1690275"/>
                </a:cubicBezTo>
                <a:cubicBezTo>
                  <a:pt x="3050387" y="2040343"/>
                  <a:pt x="2943967" y="2365554"/>
                  <a:pt x="2761715" y="2635324"/>
                </a:cubicBezTo>
                <a:lnTo>
                  <a:pt x="2747244" y="2654675"/>
                </a:lnTo>
                <a:lnTo>
                  <a:pt x="0" y="2654675"/>
                </a:lnTo>
                <a:lnTo>
                  <a:pt x="0" y="689742"/>
                </a:lnTo>
                <a:lnTo>
                  <a:pt x="55814" y="615103"/>
                </a:lnTo>
                <a:cubicBezTo>
                  <a:pt x="365835" y="239445"/>
                  <a:pt x="835011" y="0"/>
                  <a:pt x="1360112" y="0"/>
                </a:cubicBezTo>
                <a:close/>
              </a:path>
            </a:pathLst>
          </a:custGeom>
        </p:spPr>
      </p:pic>
      <p:sp>
        <p:nvSpPr>
          <p:cNvPr id="9" name="TextBox 8">
            <a:extLst>
              <a:ext uri="{FF2B5EF4-FFF2-40B4-BE49-F238E27FC236}">
                <a16:creationId xmlns:a16="http://schemas.microsoft.com/office/drawing/2014/main" id="{8FC67B76-408E-D468-5E34-2650942391BD}"/>
              </a:ext>
            </a:extLst>
          </p:cNvPr>
          <p:cNvSpPr txBox="1"/>
          <p:nvPr/>
        </p:nvSpPr>
        <p:spPr>
          <a:xfrm>
            <a:off x="6979313" y="2871982"/>
            <a:ext cx="4375579" cy="310019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dirty="0"/>
              <a:t>The four unique launch sites with mark successful and failed launches.</a:t>
            </a:r>
            <a:endParaRPr lang="en-US" dirty="0">
              <a:cs typeface="Calibri"/>
            </a:endParaRPr>
          </a:p>
          <a:p>
            <a:pPr indent="-228600">
              <a:lnSpc>
                <a:spcPct val="90000"/>
              </a:lnSpc>
              <a:spcAft>
                <a:spcPts val="600"/>
              </a:spcAft>
              <a:buFont typeface="Arial" panose="020B0604020202020204" pitchFamily="34" charset="0"/>
              <a:buChar char="•"/>
            </a:pPr>
            <a:r>
              <a:rPr lang="en-US" dirty="0">
                <a:cs typeface="Calibri"/>
              </a:rPr>
              <a:t>Successful launches are mark with green color and failed launches are marked with red color</a:t>
            </a:r>
          </a:p>
          <a:p>
            <a:pPr indent="-228600">
              <a:lnSpc>
                <a:spcPct val="90000"/>
              </a:lnSpc>
              <a:spcAft>
                <a:spcPts val="600"/>
              </a:spcAft>
              <a:buFont typeface="Arial" panose="020B0604020202020204" pitchFamily="34" charset="0"/>
              <a:buChar char="•"/>
            </a:pP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000232" y="6108192"/>
            <a:ext cx="548640" cy="548640"/>
          </a:xfrm>
          <a:prstGeom prst="ellipse">
            <a:avLst/>
          </a:prstGeom>
          <a:solidFill>
            <a:srgbClr val="4C5F50"/>
          </a:solidFill>
        </p:spPr>
        <p:txBody>
          <a:bodyPr vert="horz" lIns="91440" tIns="45720" rIns="91440" bIns="45720" rtlCol="0" anchor="ctr">
            <a:normAutofit/>
          </a:bodyPr>
          <a:lstStyle/>
          <a:p>
            <a:pPr algn="ctr">
              <a:spcAft>
                <a:spcPts val="600"/>
              </a:spcAft>
            </a:pPr>
            <a:fld id="{5075537C-CA84-1446-933C-8E9D027F9201}" type="slidenum">
              <a:rPr lang="en-US" sz="1500">
                <a:solidFill>
                  <a:srgbClr val="FFFFFF"/>
                </a:solidFill>
                <a:latin typeface="+mn-lt"/>
              </a:rPr>
              <a:pPr algn="ctr">
                <a:spcAft>
                  <a:spcPts val="600"/>
                </a:spcAft>
              </a:pPr>
              <a:t>38</a:t>
            </a:fld>
            <a:endParaRPr lang="en-US" sz="1500">
              <a:solidFill>
                <a:srgbClr val="FFFFFF"/>
              </a:solidFill>
              <a:latin typeface="+mn-lt"/>
            </a:endParaRPr>
          </a:p>
        </p:txBody>
      </p:sp>
    </p:spTree>
    <p:extLst>
      <p:ext uri="{BB962C8B-B14F-4D97-AF65-F5344CB8AC3E}">
        <p14:creationId xmlns:p14="http://schemas.microsoft.com/office/powerpoint/2010/main" val="239597884"/>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2C63567-9A18-430B-817B-152D609F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564019" y="554009"/>
            <a:ext cx="4789763" cy="16628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b="1" kern="1200">
                <a:solidFill>
                  <a:schemeClr val="tx1"/>
                </a:solidFill>
                <a:latin typeface="+mj-lt"/>
                <a:ea typeface="+mj-ea"/>
                <a:cs typeface="+mj-cs"/>
              </a:rPr>
              <a:t>The distances between a CCAFS SLC –40 launch site from its nearest railway, highway and coastline)</a:t>
            </a:r>
            <a:endParaRPr lang="en-US" sz="2500" kern="1200">
              <a:solidFill>
                <a:schemeClr val="tx1"/>
              </a:solidFill>
              <a:latin typeface="+mj-lt"/>
              <a:ea typeface="+mj-ea"/>
              <a:cs typeface="+mj-cs"/>
            </a:endParaRPr>
          </a:p>
          <a:p>
            <a:pPr>
              <a:spcAft>
                <a:spcPts val="600"/>
              </a:spcAft>
            </a:pPr>
            <a:endParaRPr lang="en-US" sz="2500" kern="1200">
              <a:solidFill>
                <a:schemeClr val="tx1"/>
              </a:solidFill>
              <a:latin typeface="+mj-lt"/>
              <a:ea typeface="+mj-ea"/>
              <a:cs typeface="+mj-cs"/>
            </a:endParaRPr>
          </a:p>
        </p:txBody>
      </p:sp>
      <p:pic>
        <p:nvPicPr>
          <p:cNvPr id="2" name="Picture 3" descr="Chart&#10;&#10;Description automatically generated">
            <a:extLst>
              <a:ext uri="{FF2B5EF4-FFF2-40B4-BE49-F238E27FC236}">
                <a16:creationId xmlns:a16="http://schemas.microsoft.com/office/drawing/2014/main" id="{D2E3BCF8-6D5A-F5E3-39A5-3A398816EC41}"/>
              </a:ext>
            </a:extLst>
          </p:cNvPr>
          <p:cNvPicPr>
            <a:picLocks noChangeAspect="1"/>
          </p:cNvPicPr>
          <p:nvPr/>
        </p:nvPicPr>
        <p:blipFill rotWithShape="1">
          <a:blip r:embed="rId2"/>
          <a:srcRect l="45549" r="9160" b="-1"/>
          <a:stretch/>
        </p:blipFill>
        <p:spPr>
          <a:xfrm>
            <a:off x="20" y="10"/>
            <a:ext cx="3003103" cy="3912881"/>
          </a:xfrm>
          <a:prstGeom prst="rect">
            <a:avLst/>
          </a:prstGeom>
        </p:spPr>
      </p:pic>
      <p:pic>
        <p:nvPicPr>
          <p:cNvPr id="9" name="Picture 9" descr="A picture containing diagram&#10;&#10;Description automatically generated">
            <a:extLst>
              <a:ext uri="{FF2B5EF4-FFF2-40B4-BE49-F238E27FC236}">
                <a16:creationId xmlns:a16="http://schemas.microsoft.com/office/drawing/2014/main" id="{447683A2-DAB5-FC3F-0C59-7D16A6931F37}"/>
              </a:ext>
            </a:extLst>
          </p:cNvPr>
          <p:cNvPicPr>
            <a:picLocks noChangeAspect="1"/>
          </p:cNvPicPr>
          <p:nvPr/>
        </p:nvPicPr>
        <p:blipFill rotWithShape="1">
          <a:blip r:embed="rId3"/>
          <a:srcRect t="23014" r="-3" b="-3"/>
          <a:stretch/>
        </p:blipFill>
        <p:spPr>
          <a:xfrm>
            <a:off x="3180257" y="10"/>
            <a:ext cx="3016307" cy="2223328"/>
          </a:xfrm>
          <a:prstGeom prst="rect">
            <a:avLst/>
          </a:prstGeom>
        </p:spPr>
      </p:pic>
      <p:pic>
        <p:nvPicPr>
          <p:cNvPr id="4" name="Picture 5">
            <a:extLst>
              <a:ext uri="{FF2B5EF4-FFF2-40B4-BE49-F238E27FC236}">
                <a16:creationId xmlns:a16="http://schemas.microsoft.com/office/drawing/2014/main" id="{8E8BFCD6-CA44-68E9-4272-DBC1F985B996}"/>
              </a:ext>
            </a:extLst>
          </p:cNvPr>
          <p:cNvPicPr>
            <a:picLocks noChangeAspect="1"/>
          </p:cNvPicPr>
          <p:nvPr/>
        </p:nvPicPr>
        <p:blipFill rotWithShape="1">
          <a:blip r:embed="rId4"/>
          <a:srcRect l="1482" r="8239" b="-3"/>
          <a:stretch/>
        </p:blipFill>
        <p:spPr>
          <a:xfrm>
            <a:off x="-1" y="4079988"/>
            <a:ext cx="3003123" cy="2778013"/>
          </a:xfrm>
          <a:prstGeom prst="rect">
            <a:avLst/>
          </a:prstGeom>
        </p:spPr>
      </p:pic>
      <p:pic>
        <p:nvPicPr>
          <p:cNvPr id="7" name="Picture 8">
            <a:extLst>
              <a:ext uri="{FF2B5EF4-FFF2-40B4-BE49-F238E27FC236}">
                <a16:creationId xmlns:a16="http://schemas.microsoft.com/office/drawing/2014/main" id="{4C092512-50A6-D13C-D67F-85512D50E0A6}"/>
              </a:ext>
            </a:extLst>
          </p:cNvPr>
          <p:cNvPicPr>
            <a:picLocks noChangeAspect="1"/>
          </p:cNvPicPr>
          <p:nvPr/>
        </p:nvPicPr>
        <p:blipFill rotWithShape="1">
          <a:blip r:embed="rId5"/>
          <a:srcRect r="26314" b="2"/>
          <a:stretch/>
        </p:blipFill>
        <p:spPr>
          <a:xfrm>
            <a:off x="3180256" y="2395057"/>
            <a:ext cx="3016307" cy="2055326"/>
          </a:xfrm>
          <a:prstGeom prst="rect">
            <a:avLst/>
          </a:prstGeom>
        </p:spPr>
      </p:pic>
      <p:pic>
        <p:nvPicPr>
          <p:cNvPr id="6" name="Picture 6" descr="Map&#10;&#10;Description automatically generated">
            <a:extLst>
              <a:ext uri="{FF2B5EF4-FFF2-40B4-BE49-F238E27FC236}">
                <a16:creationId xmlns:a16="http://schemas.microsoft.com/office/drawing/2014/main" id="{FC2480A1-CE9B-E616-1088-C14BC5C2D0D5}"/>
              </a:ext>
            </a:extLst>
          </p:cNvPr>
          <p:cNvPicPr>
            <a:picLocks noChangeAspect="1"/>
          </p:cNvPicPr>
          <p:nvPr/>
        </p:nvPicPr>
        <p:blipFill rotWithShape="1">
          <a:blip r:embed="rId6"/>
          <a:srcRect l="12244" r="-2" b="-2"/>
          <a:stretch/>
        </p:blipFill>
        <p:spPr>
          <a:xfrm>
            <a:off x="3180257" y="4629236"/>
            <a:ext cx="3016307" cy="2228765"/>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64019" y="2412009"/>
            <a:ext cx="4789763" cy="3713895"/>
          </a:xfrm>
          <a:prstGeom prst="rect">
            <a:avLst/>
          </a:prstGeom>
        </p:spPr>
        <p:txBody>
          <a:bodyPr vert="horz" lIns="91440" tIns="45720" rIns="91440" bIns="45720" rtlCol="0" anchor="t">
            <a:normAutofit/>
          </a:bodyPr>
          <a:lstStyle/>
          <a:p>
            <a:pPr>
              <a:spcBef>
                <a:spcPts val="1400"/>
              </a:spcBef>
            </a:pPr>
            <a:r>
              <a:rPr lang="en-US" sz="2000" dirty="0">
                <a:cs typeface="Calibri"/>
              </a:rPr>
              <a:t>The launch site is much far from Melbourne rather than coastline, highway and railway.</a:t>
            </a:r>
          </a:p>
          <a:p>
            <a:pPr>
              <a:spcBef>
                <a:spcPts val="1400"/>
              </a:spcBef>
            </a:pPr>
            <a:endParaRPr lang="en-US" sz="2000">
              <a:cs typeface="Calibri"/>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89558" y="6356350"/>
            <a:ext cx="1864242"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9301" y="1457479"/>
            <a:ext cx="10390991" cy="470200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Project background and context</a:t>
            </a:r>
            <a:endParaRPr lang="en-US" dirty="0">
              <a:solidFill>
                <a:schemeClr val="accent3">
                  <a:lumMod val="25000"/>
                </a:schemeClr>
              </a:solidFill>
            </a:endParaRPr>
          </a:p>
          <a:p>
            <a:pPr marL="0" indent="0">
              <a:spcBef>
                <a:spcPts val="1400"/>
              </a:spcBef>
              <a:buNone/>
            </a:pPr>
            <a:r>
              <a:rPr lang="en-US" sz="2200" dirty="0">
                <a:solidFill>
                  <a:schemeClr val="accent3">
                    <a:lumMod val="25000"/>
                  </a:schemeClr>
                </a:solidFill>
                <a:latin typeface="Abadi"/>
              </a:rPr>
              <a:t>        The cost effective space travel company is SpaceX. The company make spaceship in two stages. In the first stage the spaceship is made and the payload of the spaceship enclosed with the fairings. In the second stage The payload apart from the space station and moves into the orbits. The first stage is very long and expensive. The company reduces the cost of  spaceship less than twice from ordinary spaceship by reusing first stage of spaceship launch. </a:t>
            </a:r>
          </a:p>
          <a:p>
            <a:pPr>
              <a:spcBef>
                <a:spcPts val="1400"/>
              </a:spcBef>
            </a:pPr>
            <a:r>
              <a:rPr lang="en-US" sz="2200" dirty="0">
                <a:solidFill>
                  <a:schemeClr val="accent3">
                    <a:lumMod val="25000"/>
                  </a:schemeClr>
                </a:solidFill>
                <a:latin typeface="IBM Plex Mono Text"/>
              </a:rPr>
              <a:t>Problems you want to find answers</a:t>
            </a:r>
          </a:p>
          <a:p>
            <a:pPr marL="0" indent="0">
              <a:spcBef>
                <a:spcPts val="1400"/>
              </a:spcBef>
              <a:buNone/>
            </a:pPr>
            <a:r>
              <a:rPr lang="en-US" sz="2200" dirty="0">
                <a:solidFill>
                  <a:schemeClr val="accent3">
                    <a:lumMod val="25000"/>
                  </a:schemeClr>
                </a:solidFill>
                <a:latin typeface="Abadi"/>
              </a:rPr>
              <a:t>         If we can find out whether first stage of spaceship is successfully landed or not, we can make the price estimation of  most cost effective spaceship.</a:t>
            </a:r>
          </a:p>
          <a:p>
            <a:pPr marL="0" indent="0">
              <a:spcBef>
                <a:spcPts val="1400"/>
              </a:spcBef>
              <a:buNone/>
            </a:pPr>
            <a:endParaRPr lang="en-US" sz="2200">
              <a:solidFill>
                <a:schemeClr val="accent3">
                  <a:lumMod val="25000"/>
                </a:schemeClr>
              </a:solidFill>
              <a:latin typeface="Abadi"/>
            </a:endParaRPr>
          </a:p>
          <a:p>
            <a:pPr>
              <a:spcBef>
                <a:spcPts val="1400"/>
              </a:spcBef>
            </a:pPr>
            <a:endParaRPr lang="en-US" sz="2200">
              <a:solidFill>
                <a:schemeClr val="accent3">
                  <a:lumMod val="25000"/>
                </a:schemeClr>
              </a:solidFill>
              <a:latin typeface="Abadi" panose="020B0604020104020204" pitchFamily="34" charset="0"/>
            </a:endParaRPr>
          </a:p>
          <a:p>
            <a:pPr>
              <a:spcBef>
                <a:spcPts val="1400"/>
              </a:spcBef>
            </a:pPr>
            <a:endParaRPr lang="en-US" sz="2200">
              <a:solidFill>
                <a:schemeClr val="accent3">
                  <a:lumMod val="25000"/>
                </a:schemeClr>
              </a:solidFill>
              <a:latin typeface="Abadi" panose="020B0604020104020204" pitchFamily="34" charset="0"/>
            </a:endParaRPr>
          </a:p>
          <a:p>
            <a:pPr>
              <a:spcBef>
                <a:spcPts val="1400"/>
              </a:spcBef>
            </a:pPr>
            <a:endParaRPr lang="en-US" sz="220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7" name="Freeform: Shape 16">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65051" y="662400"/>
            <a:ext cx="3384000"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bg1"/>
                </a:solidFill>
                <a:latin typeface="+mj-lt"/>
                <a:ea typeface="+mj-ea"/>
                <a:cs typeface="+mj-cs"/>
              </a:rPr>
              <a:t>The pie chart of successful launch count</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5051" y="2286000"/>
            <a:ext cx="3384000" cy="3844800"/>
          </a:xfrm>
          <a:prstGeom prst="rect">
            <a:avLst/>
          </a:prstGeom>
        </p:spPr>
        <p:txBody>
          <a:bodyPr vert="horz" lIns="91440" tIns="45720" rIns="91440" bIns="45720" rtlCol="0" anchor="t">
            <a:normAutofit/>
          </a:bodyPr>
          <a:lstStyle/>
          <a:p>
            <a:pPr>
              <a:spcBef>
                <a:spcPts val="1400"/>
              </a:spcBef>
            </a:pPr>
            <a:r>
              <a:rPr lang="en-US" sz="2000" dirty="0">
                <a:solidFill>
                  <a:schemeClr val="bg1">
                    <a:alpha val="60000"/>
                  </a:schemeClr>
                </a:solidFill>
                <a:cs typeface="Calibri"/>
              </a:rPr>
              <a:t>KSC LC-39A has the highest </a:t>
            </a:r>
          </a:p>
          <a:p>
            <a:pPr marL="0" indent="0">
              <a:spcBef>
                <a:spcPts val="1400"/>
              </a:spcBef>
              <a:buNone/>
            </a:pPr>
            <a:r>
              <a:rPr lang="en-US" sz="2000" dirty="0">
                <a:solidFill>
                  <a:schemeClr val="bg1">
                    <a:alpha val="60000"/>
                  </a:schemeClr>
                </a:solidFill>
                <a:cs typeface="Calibri"/>
              </a:rPr>
              <a:t>Success rate</a:t>
            </a:r>
          </a:p>
          <a:p>
            <a:pPr>
              <a:spcBef>
                <a:spcPts val="1400"/>
              </a:spcBef>
            </a:pPr>
            <a:endParaRPr lang="en-US" sz="2000">
              <a:solidFill>
                <a:srgbClr val="FFFFFF">
                  <a:alpha val="60000"/>
                </a:srgbClr>
              </a:solidFill>
              <a:cs typeface="Calibri" panose="020F0502020204030204"/>
            </a:endParaRPr>
          </a:p>
        </p:txBody>
      </p:sp>
      <p:pic>
        <p:nvPicPr>
          <p:cNvPr id="2" name="Picture 3" descr="Chart, pie chart&#10;&#10;Description automatically generated">
            <a:extLst>
              <a:ext uri="{FF2B5EF4-FFF2-40B4-BE49-F238E27FC236}">
                <a16:creationId xmlns:a16="http://schemas.microsoft.com/office/drawing/2014/main" id="{69163730-0D32-8765-B7EC-CF6BA1B74497}"/>
              </a:ext>
            </a:extLst>
          </p:cNvPr>
          <p:cNvPicPr>
            <a:picLocks noChangeAspect="1"/>
          </p:cNvPicPr>
          <p:nvPr/>
        </p:nvPicPr>
        <p:blipFill>
          <a:blip r:embed="rId2"/>
          <a:stretch>
            <a:fillRect/>
          </a:stretch>
        </p:blipFill>
        <p:spPr>
          <a:xfrm>
            <a:off x="5411053" y="2278788"/>
            <a:ext cx="6014185" cy="230042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65474" y="6375679"/>
            <a:ext cx="1059763" cy="345796"/>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60000"/>
                  </a:schemeClr>
                </a:solidFill>
                <a:latin typeface="+mn-lt"/>
              </a:rPr>
              <a:pPr>
                <a:spcAft>
                  <a:spcPts val="600"/>
                </a:spcAft>
              </a:pPr>
              <a:t>41</a:t>
            </a:fld>
            <a:endParaRPr lang="en-US" sz="1200">
              <a:solidFill>
                <a:schemeClr val="tx1">
                  <a:alpha val="60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321732"/>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pie chart&#10;&#10;Description automatically generated">
            <a:extLst>
              <a:ext uri="{FF2B5EF4-FFF2-40B4-BE49-F238E27FC236}">
                <a16:creationId xmlns:a16="http://schemas.microsoft.com/office/drawing/2014/main" id="{E2693F28-DC01-798A-8D30-57750A34C970}"/>
              </a:ext>
            </a:extLst>
          </p:cNvPr>
          <p:cNvPicPr>
            <a:picLocks noChangeAspect="1"/>
          </p:cNvPicPr>
          <p:nvPr/>
        </p:nvPicPr>
        <p:blipFill>
          <a:blip r:embed="rId2"/>
          <a:stretch>
            <a:fillRect/>
          </a:stretch>
        </p:blipFill>
        <p:spPr>
          <a:xfrm>
            <a:off x="566744" y="1213449"/>
            <a:ext cx="6579910" cy="2319417"/>
          </a:xfrm>
          <a:prstGeom prst="rect">
            <a:avLst/>
          </a:prstGeom>
        </p:spPr>
      </p:pic>
      <p:sp>
        <p:nvSpPr>
          <p:cNvPr id="15" name="Rectangle 1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0891"/>
            <a:ext cx="7058307" cy="1964266"/>
          </a:xfrm>
          <a:prstGeom prst="rect">
            <a:avLst/>
          </a:prstGeom>
          <a:solidFill>
            <a:srgbClr val="554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524256" y="4765963"/>
            <a:ext cx="6594189" cy="1625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The pie chart of highest launch success</a:t>
            </a:r>
          </a:p>
        </p:txBody>
      </p:sp>
      <p:sp>
        <p:nvSpPr>
          <p:cNvPr id="17" name="Rectangle 1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29319" y="917725"/>
            <a:ext cx="3424739" cy="4852362"/>
          </a:xfrm>
          <a:prstGeom prst="rect">
            <a:avLst/>
          </a:prstGeom>
        </p:spPr>
        <p:txBody>
          <a:bodyPr vert="horz" lIns="91440" tIns="45720" rIns="91440" bIns="45720" rtlCol="0" anchor="ctr">
            <a:normAutofit/>
          </a:bodyPr>
          <a:lstStyle/>
          <a:p>
            <a:pPr marL="0">
              <a:spcBef>
                <a:spcPts val="1400"/>
              </a:spcBef>
            </a:pPr>
            <a:endParaRPr lang="en-US" sz="2000">
              <a:solidFill>
                <a:srgbClr val="FFFFFF"/>
              </a:solidFill>
            </a:endParaRPr>
          </a:p>
          <a:p>
            <a:pPr>
              <a:spcBef>
                <a:spcPts val="1400"/>
              </a:spcBef>
            </a:pPr>
            <a:endParaRPr lang="en-US" sz="2000">
              <a:solidFill>
                <a:srgbClr val="FFFFFF"/>
              </a:solidFill>
            </a:endParaRPr>
          </a:p>
          <a:p>
            <a:pPr>
              <a:spcBef>
                <a:spcPts val="1400"/>
              </a:spcBef>
            </a:pPr>
            <a:r>
              <a:rPr lang="en-US" sz="2000" dirty="0">
                <a:solidFill>
                  <a:srgbClr val="FFFFFF"/>
                </a:solidFill>
              </a:rPr>
              <a:t>The highest launch success is the KSC LC-39 A</a:t>
            </a:r>
          </a:p>
          <a:p>
            <a:pPr>
              <a:spcBef>
                <a:spcPts val="1400"/>
              </a:spcBef>
            </a:pPr>
            <a:endParaRPr lang="en-US" sz="2000">
              <a:solidFill>
                <a:srgbClr val="FFFFFF"/>
              </a:solidFill>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80391" y="6535157"/>
            <a:ext cx="973667" cy="274320"/>
          </a:xfrm>
        </p:spPr>
        <p:txBody>
          <a:bodyPr vert="horz" lIns="91440" tIns="45720" rIns="91440" bIns="45720" rtlCol="0" anchor="ctr">
            <a:normAutofit/>
          </a:bodyPr>
          <a:lstStyle/>
          <a:p>
            <a:pPr>
              <a:spcAft>
                <a:spcPts val="600"/>
              </a:spcAft>
            </a:pPr>
            <a:fld id="{5075537C-CA84-1446-933C-8E9D027F9201}" type="slidenum">
              <a:rPr lang="en-US" sz="1050">
                <a:solidFill>
                  <a:schemeClr val="tx1">
                    <a:lumMod val="50000"/>
                    <a:lumOff val="50000"/>
                  </a:schemeClr>
                </a:solidFill>
                <a:latin typeface="+mn-lt"/>
              </a:rPr>
              <a:pPr>
                <a:spcAft>
                  <a:spcPts val="600"/>
                </a:spcAft>
              </a:pPr>
              <a:t>42</a:t>
            </a:fld>
            <a:endParaRPr lang="en-US" sz="1050">
              <a:solidFill>
                <a:schemeClr val="tx1">
                  <a:lumMod val="50000"/>
                  <a:lumOff val="50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5C987D2-7173-4E3E-8050-66B337EE3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a:extLst>
              <a:ext uri="{FF2B5EF4-FFF2-40B4-BE49-F238E27FC236}">
                <a16:creationId xmlns:a16="http://schemas.microsoft.com/office/drawing/2014/main" id="{D01414D5-2D00-29CE-B9A5-2FDF1B7D2719}"/>
              </a:ext>
            </a:extLst>
          </p:cNvPr>
          <p:cNvPicPr>
            <a:picLocks noChangeAspect="1"/>
          </p:cNvPicPr>
          <p:nvPr/>
        </p:nvPicPr>
        <p:blipFill>
          <a:blip r:embed="rId2"/>
          <a:stretch>
            <a:fillRect/>
          </a:stretch>
        </p:blipFill>
        <p:spPr>
          <a:xfrm>
            <a:off x="795447" y="724664"/>
            <a:ext cx="4408655" cy="1587115"/>
          </a:xfrm>
          <a:prstGeom prst="rect">
            <a:avLst/>
          </a:prstGeom>
        </p:spPr>
      </p:pic>
      <p:sp>
        <p:nvSpPr>
          <p:cNvPr id="19" name="Freeform 44">
            <a:extLst>
              <a:ext uri="{FF2B5EF4-FFF2-40B4-BE49-F238E27FC236}">
                <a16:creationId xmlns:a16="http://schemas.microsoft.com/office/drawing/2014/main" id="{C2BE09AA-2EBF-4AE1-A44F-00DE1F460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12CBB1B2-298B-4D88-B306-3976FCDF1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99196" y="635715"/>
            <a:ext cx="5852722"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096000" y="804328"/>
            <a:ext cx="5300553" cy="12058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rgbClr val="FEFFFF"/>
                </a:solidFill>
                <a:latin typeface="+mj-lt"/>
                <a:ea typeface="+mj-ea"/>
                <a:cs typeface="+mj-cs"/>
              </a:rPr>
              <a:t>Payload vs. Launch Outcome</a:t>
            </a:r>
          </a:p>
        </p:txBody>
      </p:sp>
      <p:pic>
        <p:nvPicPr>
          <p:cNvPr id="6" name="Picture 6" descr="Chart, scatter chart&#10;&#10;Description automatically generated">
            <a:extLst>
              <a:ext uri="{FF2B5EF4-FFF2-40B4-BE49-F238E27FC236}">
                <a16:creationId xmlns:a16="http://schemas.microsoft.com/office/drawing/2014/main" id="{FC1F25E2-8457-99BD-FB2D-3572370AB939}"/>
              </a:ext>
            </a:extLst>
          </p:cNvPr>
          <p:cNvPicPr>
            <a:picLocks noChangeAspect="1"/>
          </p:cNvPicPr>
          <p:nvPr/>
        </p:nvPicPr>
        <p:blipFill>
          <a:blip r:embed="rId3"/>
          <a:stretch>
            <a:fillRect/>
          </a:stretch>
        </p:blipFill>
        <p:spPr>
          <a:xfrm>
            <a:off x="800007" y="2639953"/>
            <a:ext cx="4389782" cy="1613244"/>
          </a:xfrm>
          <a:prstGeom prst="rect">
            <a:avLst/>
          </a:prstGeom>
        </p:spPr>
      </p:pic>
      <p:pic>
        <p:nvPicPr>
          <p:cNvPr id="4" name="Picture 5">
            <a:extLst>
              <a:ext uri="{FF2B5EF4-FFF2-40B4-BE49-F238E27FC236}">
                <a16:creationId xmlns:a16="http://schemas.microsoft.com/office/drawing/2014/main" id="{288C4CB5-3346-93A8-7A83-99DF28CAE363}"/>
              </a:ext>
            </a:extLst>
          </p:cNvPr>
          <p:cNvPicPr>
            <a:picLocks noChangeAspect="1"/>
          </p:cNvPicPr>
          <p:nvPr/>
        </p:nvPicPr>
        <p:blipFill>
          <a:blip r:embed="rId4"/>
          <a:stretch>
            <a:fillRect/>
          </a:stretch>
        </p:blipFill>
        <p:spPr>
          <a:xfrm>
            <a:off x="796418" y="4581322"/>
            <a:ext cx="4404635" cy="1596680"/>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96000" y="2490436"/>
            <a:ext cx="4980619" cy="3567173"/>
          </a:xfrm>
          <a:prstGeom prst="rect">
            <a:avLst/>
          </a:prstGeom>
        </p:spPr>
        <p:txBody>
          <a:bodyPr vert="horz" lIns="91440" tIns="45720" rIns="91440" bIns="45720" rtlCol="0" anchor="t">
            <a:normAutofit/>
          </a:bodyPr>
          <a:lstStyle/>
          <a:p>
            <a:pPr marL="0" indent="0">
              <a:spcBef>
                <a:spcPts val="1400"/>
              </a:spcBef>
              <a:buNone/>
            </a:pPr>
            <a:r>
              <a:rPr lang="en-US" sz="2400" dirty="0">
                <a:cs typeface="Calibri"/>
              </a:rPr>
              <a:t>The payload range of highest launch success rate is 2000-6000kg </a:t>
            </a:r>
          </a:p>
          <a:p>
            <a:pPr marL="0" indent="0">
              <a:spcBef>
                <a:spcPts val="1400"/>
              </a:spcBef>
              <a:buNone/>
            </a:pPr>
            <a:r>
              <a:rPr lang="en-US" sz="2400" dirty="0">
                <a:cs typeface="Calibri"/>
              </a:rPr>
              <a:t>For the lowest launch success rate is </a:t>
            </a:r>
          </a:p>
          <a:p>
            <a:pPr marL="0" indent="0">
              <a:spcBef>
                <a:spcPts val="1400"/>
              </a:spcBef>
              <a:buNone/>
            </a:pPr>
            <a:r>
              <a:rPr lang="en-US" sz="2400" dirty="0">
                <a:cs typeface="Calibri"/>
              </a:rPr>
              <a:t>6000 – 6800kg</a:t>
            </a:r>
          </a:p>
          <a:p>
            <a:pPr marL="0" indent="0">
              <a:spcBef>
                <a:spcPts val="1400"/>
              </a:spcBef>
              <a:buNone/>
            </a:pPr>
            <a:r>
              <a:rPr lang="en-US" sz="2400" dirty="0">
                <a:cs typeface="Calibri"/>
              </a:rPr>
              <a:t>FT booster version has highest launch success rate</a:t>
            </a:r>
          </a:p>
          <a:p>
            <a:pPr>
              <a:spcBef>
                <a:spcPts val="1400"/>
              </a:spcBef>
            </a:pPr>
            <a:endParaRPr lang="en-US" sz="2400"/>
          </a:p>
          <a:p>
            <a:pPr>
              <a:spcBef>
                <a:spcPts val="1400"/>
              </a:spcBef>
            </a:pPr>
            <a:endParaRPr lang="en-US" sz="2400">
              <a:cs typeface="Calibri" panose="020F0502020204030204"/>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43</a:t>
            </a:fld>
            <a:endParaRPr lang="en-US" sz="10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631234"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Decision tree has highest model training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2" name="Picture 2" descr="Chart, bar chart&#10;&#10;Description automatically generated">
            <a:extLst>
              <a:ext uri="{FF2B5EF4-FFF2-40B4-BE49-F238E27FC236}">
                <a16:creationId xmlns:a16="http://schemas.microsoft.com/office/drawing/2014/main" id="{26687DCA-81DB-F5BB-6E80-21E89C75EDF4}"/>
              </a:ext>
            </a:extLst>
          </p:cNvPr>
          <p:cNvPicPr>
            <a:picLocks noChangeAspect="1"/>
          </p:cNvPicPr>
          <p:nvPr/>
        </p:nvPicPr>
        <p:blipFill>
          <a:blip r:embed="rId3"/>
          <a:stretch>
            <a:fillRect/>
          </a:stretch>
        </p:blipFill>
        <p:spPr>
          <a:xfrm>
            <a:off x="885647" y="2842972"/>
            <a:ext cx="9989386" cy="305548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 The confusion matrix of the best performing model is decision tree model. It can distinguish between two classes .But the major problem is false positive.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2" name="Picture 2" descr="Graphical user interface, application&#10;&#10;Description automatically generated">
            <a:extLst>
              <a:ext uri="{FF2B5EF4-FFF2-40B4-BE49-F238E27FC236}">
                <a16:creationId xmlns:a16="http://schemas.microsoft.com/office/drawing/2014/main" id="{68B98FF0-1F4F-77CB-408C-110C6364D045}"/>
              </a:ext>
            </a:extLst>
          </p:cNvPr>
          <p:cNvPicPr>
            <a:picLocks noChangeAspect="1"/>
          </p:cNvPicPr>
          <p:nvPr/>
        </p:nvPicPr>
        <p:blipFill>
          <a:blip r:embed="rId3"/>
          <a:stretch>
            <a:fillRect/>
          </a:stretch>
        </p:blipFill>
        <p:spPr>
          <a:xfrm>
            <a:off x="871269" y="3507602"/>
            <a:ext cx="9601199" cy="271826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26494" y="1630125"/>
            <a:ext cx="10835347" cy="4380092"/>
          </a:xfrm>
          <a:prstGeom prst="rect">
            <a:avLst/>
          </a:prstGeom>
        </p:spPr>
        <p:txBody>
          <a:bodyPr lIns="91440" tIns="45720" rIns="91440" bIns="45720" anchor="t">
            <a:normAutofit/>
          </a:bodyPr>
          <a:lstStyle/>
          <a:p>
            <a:pPr marL="0" indent="0" algn="just">
              <a:buNone/>
            </a:pPr>
            <a:r>
              <a:rPr lang="en-US" dirty="0">
                <a:latin typeface="Abadi"/>
                <a:cs typeface="Calibri"/>
              </a:rPr>
              <a:t>The successful launch depends on several factors for example  launch site, orbit, payload mass etc. As the flight number and years increases the landing becomes more successful. From EDA we found The ES-L1,Geo,Heo and SS0 are orbits for successful landing. Payload is another factor for successful launch landing. For successful launch we need light payload. There is no successful landing for  </a:t>
            </a:r>
            <a:r>
              <a:rPr lang="en-CA" dirty="0">
                <a:latin typeface="Abadi"/>
                <a:cs typeface="Calibri"/>
              </a:rPr>
              <a:t>VAFB-SLC launch site on heavy payloads. From the dataset we cannot explain which   launch site is better than others. We need to incorporate more attribute for it. </a:t>
            </a:r>
            <a:r>
              <a:rPr lang="en-US" dirty="0">
                <a:latin typeface="Abadi"/>
                <a:cs typeface="Calibri"/>
              </a:rPr>
              <a:t>From modelling experiment ,from the four model, decision tree performs best as it is best training accuracy.</a:t>
            </a:r>
            <a:endParaRPr lang="en-US">
              <a:latin typeface="Abadi"/>
            </a:endParaRPr>
          </a:p>
          <a:p>
            <a:pPr marL="0" indent="0" algn="just">
              <a:buNone/>
            </a:pPr>
            <a:endParaRPr lang="en-US" dirty="0">
              <a:latin typeface="Abadi"/>
              <a:cs typeface="Calibri"/>
            </a:endParaRPr>
          </a:p>
          <a:p>
            <a:pPr marL="342900" indent="-342900"/>
            <a:endParaRPr lang="en-US" sz="2000" dirty="0">
              <a:cs typeface="Calibr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93261"/>
            <a:ext cx="10248590" cy="565757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a:solidFill>
                  <a:srgbClr val="0B49CB"/>
                </a:solidFill>
                <a:latin typeface="Abadi"/>
              </a:rPr>
              <a:t>Executive Summary</a:t>
            </a:r>
          </a:p>
          <a:p>
            <a:pPr>
              <a:lnSpc>
                <a:spcPct val="120000"/>
              </a:lnSpc>
              <a:spcBef>
                <a:spcPts val="1400"/>
              </a:spcBef>
            </a:pPr>
            <a:r>
              <a:rPr lang="en-US" sz="8800">
                <a:solidFill>
                  <a:schemeClr val="accent3">
                    <a:lumMod val="25000"/>
                  </a:schemeClr>
                </a:solidFill>
                <a:latin typeface="Abadi"/>
              </a:rPr>
              <a:t>Data collection methodology:</a:t>
            </a:r>
          </a:p>
          <a:p>
            <a:pPr lvl="1">
              <a:lnSpc>
                <a:spcPct val="120000"/>
              </a:lnSpc>
              <a:spcBef>
                <a:spcPts val="1400"/>
              </a:spcBef>
            </a:pPr>
            <a:r>
              <a:rPr lang="en-US" sz="7600">
                <a:solidFill>
                  <a:schemeClr val="bg2">
                    <a:lumMod val="50000"/>
                  </a:schemeClr>
                </a:solidFill>
                <a:latin typeface="Abadi"/>
              </a:rPr>
              <a:t>Data Collected from SpaceX REST API and </a:t>
            </a:r>
          </a:p>
          <a:p>
            <a:pPr lvl="1">
              <a:lnSpc>
                <a:spcPct val="120000"/>
              </a:lnSpc>
              <a:spcBef>
                <a:spcPts val="1400"/>
              </a:spcBef>
            </a:pPr>
            <a:r>
              <a:rPr lang="en-US" sz="7600">
                <a:solidFill>
                  <a:schemeClr val="bg2">
                    <a:lumMod val="50000"/>
                  </a:schemeClr>
                </a:solidFill>
                <a:latin typeface="Abadi"/>
              </a:rPr>
              <a:t>Obtaining Falcon 9 Launch Data from Wiki Page by web scraping</a:t>
            </a:r>
            <a:endParaRPr lang="en-US">
              <a:solidFill>
                <a:schemeClr val="bg2">
                  <a:lumMod val="50000"/>
                </a:schemeClr>
              </a:solidFill>
            </a:endParaRPr>
          </a:p>
          <a:p>
            <a:pPr>
              <a:lnSpc>
                <a:spcPct val="120000"/>
              </a:lnSpc>
              <a:spcBef>
                <a:spcPts val="1400"/>
              </a:spcBef>
            </a:pPr>
            <a:r>
              <a:rPr lang="en-US" sz="8800">
                <a:solidFill>
                  <a:schemeClr val="accent3">
                    <a:lumMod val="25000"/>
                  </a:schemeClr>
                </a:solidFill>
                <a:latin typeface="Abadi"/>
              </a:rPr>
              <a:t>Perform data wrangling</a:t>
            </a:r>
            <a:endParaRPr lang="en-US">
              <a:solidFill>
                <a:schemeClr val="accent3">
                  <a:lumMod val="25000"/>
                </a:schemeClr>
              </a:solidFill>
            </a:endParaRPr>
          </a:p>
          <a:p>
            <a:pPr lvl="1">
              <a:lnSpc>
                <a:spcPct val="120000"/>
              </a:lnSpc>
              <a:spcBef>
                <a:spcPts val="1400"/>
              </a:spcBef>
            </a:pPr>
            <a:r>
              <a:rPr lang="en-US" sz="7600">
                <a:solidFill>
                  <a:schemeClr val="bg2">
                    <a:lumMod val="50000"/>
                  </a:schemeClr>
                </a:solidFill>
                <a:latin typeface="Abadi"/>
              </a:rPr>
              <a:t>Find the patterns of data and determined the training levels</a:t>
            </a:r>
          </a:p>
          <a:p>
            <a:pPr>
              <a:lnSpc>
                <a:spcPct val="120000"/>
              </a:lnSpc>
              <a:spcBef>
                <a:spcPts val="1400"/>
              </a:spcBef>
            </a:pPr>
            <a:r>
              <a:rPr lang="en-US" sz="8800">
                <a:solidFill>
                  <a:schemeClr val="accent3">
                    <a:lumMod val="25000"/>
                  </a:schemeClr>
                </a:solidFill>
                <a:latin typeface="Abadi"/>
              </a:rPr>
              <a:t>Perform exploratory data analysis (EDA) using visualization and SQL</a:t>
            </a:r>
          </a:p>
          <a:p>
            <a:pPr>
              <a:lnSpc>
                <a:spcPct val="120000"/>
              </a:lnSpc>
              <a:spcBef>
                <a:spcPts val="1400"/>
              </a:spcBef>
            </a:pPr>
            <a:r>
              <a:rPr lang="en-US" sz="8800">
                <a:solidFill>
                  <a:schemeClr val="accent3">
                    <a:lumMod val="25000"/>
                  </a:schemeClr>
                </a:solidFill>
                <a:latin typeface="Abadi"/>
              </a:rPr>
              <a:t>Perform interactive visual analytics using Folium and </a:t>
            </a:r>
            <a:r>
              <a:rPr lang="en-US" sz="8800" err="1">
                <a:solidFill>
                  <a:schemeClr val="accent3">
                    <a:lumMod val="25000"/>
                  </a:schemeClr>
                </a:solidFill>
                <a:latin typeface="Abadi"/>
              </a:rPr>
              <a:t>Plotly</a:t>
            </a:r>
            <a:r>
              <a:rPr lang="en-US" sz="8800">
                <a:solidFill>
                  <a:schemeClr val="accent3">
                    <a:lumMod val="25000"/>
                  </a:schemeClr>
                </a:solidFill>
                <a:latin typeface="Abadi"/>
              </a:rPr>
              <a:t> Dash</a:t>
            </a:r>
          </a:p>
          <a:p>
            <a:pPr>
              <a:lnSpc>
                <a:spcPct val="120000"/>
              </a:lnSpc>
              <a:spcBef>
                <a:spcPts val="1400"/>
              </a:spcBef>
            </a:pPr>
            <a:r>
              <a:rPr lang="en-US" sz="8800">
                <a:solidFill>
                  <a:schemeClr val="accent3">
                    <a:lumMod val="25000"/>
                  </a:schemeClr>
                </a:solidFill>
                <a:latin typeface="Abadi"/>
              </a:rPr>
              <a:t>Perform predictive analysis using classification models</a:t>
            </a:r>
          </a:p>
          <a:p>
            <a:pPr lvl="1">
              <a:lnSpc>
                <a:spcPct val="120000"/>
              </a:lnSpc>
              <a:spcBef>
                <a:spcPts val="1400"/>
              </a:spcBef>
            </a:pPr>
            <a:r>
              <a:rPr lang="en-US" sz="7600">
                <a:solidFill>
                  <a:schemeClr val="bg2">
                    <a:lumMod val="50000"/>
                  </a:schemeClr>
                </a:solidFill>
                <a:latin typeface="Abadi"/>
              </a:rPr>
              <a:t>Building machine learning pipeline with Logistic regression, SVM, Decision tree and KNN algorithms with Grid Search hyperparameter tuning and evaluated the process with confusion matrix to predict whether the first stage of Falcon 9 Launch will land or not.</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Describe how data sets were collected. </a:t>
            </a:r>
            <a:endParaRPr lang="en-US"/>
          </a:p>
          <a:p>
            <a:pPr lvl="1">
              <a:lnSpc>
                <a:spcPct val="120000"/>
              </a:lnSpc>
              <a:spcBef>
                <a:spcPts val="1400"/>
              </a:spcBef>
            </a:pPr>
            <a:r>
              <a:rPr lang="en-US" sz="2200">
                <a:solidFill>
                  <a:schemeClr val="bg2">
                    <a:lumMod val="50000"/>
                  </a:schemeClr>
                </a:solidFill>
                <a:ea typeface="+mn-lt"/>
                <a:cs typeface="+mn-lt"/>
              </a:rPr>
              <a:t>Data Collected from SpaceX REST API and </a:t>
            </a:r>
          </a:p>
          <a:p>
            <a:pPr lvl="1">
              <a:lnSpc>
                <a:spcPct val="120000"/>
              </a:lnSpc>
              <a:spcBef>
                <a:spcPts val="1400"/>
              </a:spcBef>
            </a:pPr>
            <a:r>
              <a:rPr lang="en-US" sz="2200">
                <a:solidFill>
                  <a:schemeClr val="bg2">
                    <a:lumMod val="50000"/>
                  </a:schemeClr>
                </a:solidFill>
                <a:ea typeface="+mn-lt"/>
                <a:cs typeface="+mn-lt"/>
              </a:rPr>
              <a:t>Start to work on the RESTAPI </a:t>
            </a:r>
            <a:r>
              <a:rPr lang="en-US" sz="2200">
                <a:ea typeface="+mn-lt"/>
                <a:cs typeface="+mn-lt"/>
              </a:rPr>
              <a:t>endpoint api.spacexdata.com/v4/launches/past.</a:t>
            </a:r>
            <a:endParaRPr lang="en-US" sz="2200">
              <a:solidFill>
                <a:schemeClr val="bg2">
                  <a:lumMod val="50000"/>
                </a:schemeClr>
              </a:solidFill>
              <a:ea typeface="+mn-lt"/>
              <a:cs typeface="+mn-lt"/>
            </a:endParaRPr>
          </a:p>
          <a:p>
            <a:pPr lvl="1">
              <a:lnSpc>
                <a:spcPct val="120000"/>
              </a:lnSpc>
              <a:spcBef>
                <a:spcPts val="1400"/>
              </a:spcBef>
            </a:pPr>
            <a:r>
              <a:rPr lang="en-US" sz="2200">
                <a:ea typeface="+mn-lt"/>
                <a:cs typeface="+mn-lt"/>
              </a:rPr>
              <a:t>Perform a get request using the requests library to obtain the launch data in </a:t>
            </a:r>
            <a:r>
              <a:rPr lang="en-US" sz="2200" err="1">
                <a:ea typeface="+mn-lt"/>
                <a:cs typeface="+mn-lt"/>
              </a:rPr>
              <a:t>json</a:t>
            </a:r>
            <a:r>
              <a:rPr lang="en-US" sz="2200">
                <a:ea typeface="+mn-lt"/>
                <a:cs typeface="+mn-lt"/>
              </a:rPr>
              <a:t> format. </a:t>
            </a:r>
            <a:endParaRPr lang="en-US" sz="2200">
              <a:solidFill>
                <a:srgbClr val="000000"/>
              </a:solidFill>
              <a:ea typeface="+mn-lt"/>
              <a:cs typeface="+mn-lt"/>
            </a:endParaRPr>
          </a:p>
          <a:p>
            <a:pPr lvl="1">
              <a:lnSpc>
                <a:spcPct val="120000"/>
              </a:lnSpc>
              <a:spcBef>
                <a:spcPts val="1400"/>
              </a:spcBef>
            </a:pPr>
            <a:r>
              <a:rPr lang="en-US" sz="2200">
                <a:solidFill>
                  <a:schemeClr val="bg2">
                    <a:lumMod val="50000"/>
                  </a:schemeClr>
                </a:solidFill>
                <a:ea typeface="+mn-lt"/>
                <a:cs typeface="+mn-lt"/>
              </a:rPr>
              <a:t>To convert  launch data to pandas </a:t>
            </a:r>
            <a:r>
              <a:rPr lang="en-US" sz="2200" err="1">
                <a:solidFill>
                  <a:schemeClr val="bg2">
                    <a:lumMod val="50000"/>
                  </a:schemeClr>
                </a:solidFill>
                <a:ea typeface="+mn-lt"/>
                <a:cs typeface="+mn-lt"/>
              </a:rPr>
              <a:t>dataframe</a:t>
            </a:r>
            <a:r>
              <a:rPr lang="en-US" sz="2200">
                <a:solidFill>
                  <a:schemeClr val="bg2">
                    <a:lumMod val="50000"/>
                  </a:schemeClr>
                </a:solidFill>
                <a:ea typeface="+mn-lt"/>
                <a:cs typeface="+mn-lt"/>
              </a:rPr>
              <a:t> we use </a:t>
            </a:r>
            <a:r>
              <a:rPr lang="en-US" sz="2200" err="1">
                <a:solidFill>
                  <a:schemeClr val="bg2">
                    <a:lumMod val="50000"/>
                  </a:schemeClr>
                </a:solidFill>
                <a:ea typeface="+mn-lt"/>
                <a:cs typeface="+mn-lt"/>
              </a:rPr>
              <a:t>json_normalize</a:t>
            </a:r>
            <a:r>
              <a:rPr lang="en-US" sz="2200">
                <a:solidFill>
                  <a:schemeClr val="bg2">
                    <a:lumMod val="50000"/>
                  </a:schemeClr>
                </a:solidFill>
                <a:ea typeface="+mn-lt"/>
                <a:cs typeface="+mn-lt"/>
              </a:rPr>
              <a:t>() function</a:t>
            </a:r>
          </a:p>
          <a:p>
            <a:pPr lvl="1">
              <a:lnSpc>
                <a:spcPct val="120000"/>
              </a:lnSpc>
              <a:spcBef>
                <a:spcPts val="1400"/>
              </a:spcBef>
            </a:pPr>
            <a:r>
              <a:rPr lang="en-US" sz="2200">
                <a:solidFill>
                  <a:schemeClr val="bg2">
                    <a:lumMod val="50000"/>
                  </a:schemeClr>
                </a:solidFill>
                <a:ea typeface="+mn-lt"/>
                <a:cs typeface="+mn-lt"/>
              </a:rPr>
              <a:t>Obtaining Falcon 9 Launch Data from Wiki Page by web scraping</a:t>
            </a:r>
          </a:p>
          <a:p>
            <a:pPr lvl="1">
              <a:lnSpc>
                <a:spcPct val="120000"/>
              </a:lnSpc>
              <a:spcBef>
                <a:spcPts val="1400"/>
              </a:spcBef>
            </a:pPr>
            <a:endParaRPr lang="en-US" sz="2200">
              <a:solidFill>
                <a:schemeClr val="bg2">
                  <a:lumMod val="50000"/>
                </a:schemeClr>
              </a:solidFill>
              <a:latin typeface="Calibri"/>
              <a:cs typeface="Calibr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8E24D-EA79-0BFA-35AF-2201E1CBF8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BA4C5D-FB33-6633-D388-3D80F21B3C53}"/>
              </a:ext>
            </a:extLst>
          </p:cNvPr>
          <p:cNvSpPr>
            <a:spLocks noGrp="1"/>
          </p:cNvSpPr>
          <p:nvPr>
            <p:ph idx="1"/>
          </p:nvPr>
        </p:nvSpPr>
        <p:spPr/>
        <p:txBody>
          <a:bodyPr lIns="91440" tIns="45720" rIns="91440" bIns="45720" anchor="t"/>
          <a:lstStyle/>
          <a:p>
            <a:pPr lvl="1">
              <a:lnSpc>
                <a:spcPct val="120000"/>
              </a:lnSpc>
              <a:spcBef>
                <a:spcPts val="1400"/>
              </a:spcBef>
            </a:pPr>
            <a:r>
              <a:rPr lang="en-US" dirty="0">
                <a:solidFill>
                  <a:schemeClr val="bg2">
                    <a:lumMod val="50000"/>
                  </a:schemeClr>
                </a:solidFill>
                <a:cs typeface="Calibri"/>
              </a:rPr>
              <a:t>Obtaining Falcon 9 Launch Data from Wiki Page by web scraping</a:t>
            </a:r>
            <a:endParaRPr lang="en-US" dirty="0">
              <a:solidFill>
                <a:schemeClr val="bg2">
                  <a:lumMod val="50000"/>
                </a:schemeClr>
              </a:solidFill>
              <a:ea typeface="+mn-lt"/>
              <a:cs typeface="+mn-lt"/>
            </a:endParaRPr>
          </a:p>
          <a:p>
            <a:pPr lvl="1">
              <a:lnSpc>
                <a:spcPct val="120000"/>
              </a:lnSpc>
              <a:spcBef>
                <a:spcPts val="1400"/>
              </a:spcBef>
            </a:pPr>
            <a:r>
              <a:rPr lang="en-US" dirty="0">
                <a:solidFill>
                  <a:schemeClr val="bg2">
                    <a:lumMod val="50000"/>
                  </a:schemeClr>
                </a:solidFill>
                <a:cs typeface="Calibri"/>
              </a:rPr>
              <a:t>Web scraping HTML Tables using the Python Beautiful Soup package </a:t>
            </a:r>
          </a:p>
          <a:p>
            <a:pPr lvl="1">
              <a:lnSpc>
                <a:spcPct val="120000"/>
              </a:lnSpc>
              <a:spcBef>
                <a:spcPts val="1400"/>
              </a:spcBef>
            </a:pPr>
            <a:r>
              <a:rPr lang="en-US" dirty="0">
                <a:cs typeface="Calibri"/>
              </a:rPr>
              <a:t>Parse the data from HTML tables and convert them into Pandas Data frame    </a:t>
            </a:r>
            <a:endParaRPr lang="en-US" dirty="0"/>
          </a:p>
        </p:txBody>
      </p:sp>
    </p:spTree>
    <p:extLst>
      <p:ext uri="{BB962C8B-B14F-4D97-AF65-F5344CB8AC3E}">
        <p14:creationId xmlns:p14="http://schemas.microsoft.com/office/powerpoint/2010/main" val="3606081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r>
              <a:rPr lang="en-US" sz="2200">
                <a:solidFill>
                  <a:srgbClr val="1C7DDB"/>
                </a:solidFill>
                <a:latin typeface="Abadi"/>
              </a:rPr>
              <a:t>Place your flowchart of SpaceX API calls 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a:rPr>
              <a:t>Make a get request to the SpaceX API and clean the requested data and also do some basic data wrangling and formatting.</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The link of my data collection API assignment is:</a:t>
            </a:r>
            <a:r>
              <a:rPr lang="en-US" sz="2200">
                <a:solidFill>
                  <a:schemeClr val="accent3">
                    <a:lumMod val="25000"/>
                  </a:schemeClr>
                </a:solidFill>
                <a:latin typeface="Abadi"/>
                <a:ea typeface="+mn-lt"/>
                <a:cs typeface="+mn-lt"/>
              </a:rPr>
              <a:t> </a:t>
            </a:r>
            <a:r>
              <a:rPr lang="en-US" sz="2200">
                <a:ea typeface="+mn-lt"/>
                <a:cs typeface="+mn-lt"/>
                <a:hlinkClick r:id="rId3"/>
              </a:rPr>
              <a:t>https://github.com/NusratAsrafi/Caption-project-data-science/blob/main/jupyter-labs-spacex-data-collection-api%20(1)%20(1).ipynb</a:t>
            </a:r>
            <a:endParaRPr lang="en-US" sz="2200">
              <a:solidFill>
                <a:schemeClr val="accent3">
                  <a:lumMod val="25000"/>
                </a:schemeClr>
              </a:solidFill>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pic>
        <p:nvPicPr>
          <p:cNvPr id="2" name="Picture 6" descr="Graphical user interface, text, email&#10;&#10;Description automatically generated">
            <a:extLst>
              <a:ext uri="{FF2B5EF4-FFF2-40B4-BE49-F238E27FC236}">
                <a16:creationId xmlns:a16="http://schemas.microsoft.com/office/drawing/2014/main" id="{6FF2450E-EA74-97DA-B676-86FB3949F890}"/>
              </a:ext>
            </a:extLst>
          </p:cNvPr>
          <p:cNvPicPr>
            <a:picLocks noChangeAspect="1"/>
          </p:cNvPicPr>
          <p:nvPr/>
        </p:nvPicPr>
        <p:blipFill>
          <a:blip r:embed="rId4"/>
          <a:stretch>
            <a:fillRect/>
          </a:stretch>
        </p:blipFill>
        <p:spPr>
          <a:xfrm>
            <a:off x="5860212" y="1807439"/>
            <a:ext cx="5604293" cy="2107312"/>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199C87DF-3D61-87B8-5DD6-58CDE62A9B81}"/>
              </a:ext>
            </a:extLst>
          </p:cNvPr>
          <p:cNvPicPr>
            <a:picLocks noChangeAspect="1"/>
          </p:cNvPicPr>
          <p:nvPr/>
        </p:nvPicPr>
        <p:blipFill>
          <a:blip r:embed="rId5"/>
          <a:stretch>
            <a:fillRect/>
          </a:stretch>
        </p:blipFill>
        <p:spPr>
          <a:xfrm>
            <a:off x="5946476" y="3912498"/>
            <a:ext cx="5561161" cy="2095383"/>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48</Slides>
  <Notes>3</Notes>
  <HiddenSlides>0</HiddenSlide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1551</cp:revision>
  <dcterms:created xsi:type="dcterms:W3CDTF">2021-04-29T18:58:34Z</dcterms:created>
  <dcterms:modified xsi:type="dcterms:W3CDTF">2022-11-14T17:16:43Z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